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6F_142E821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73_1CE65C23.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75_907490E9.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79_CB8346D.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256" r:id="rId5"/>
    <p:sldId id="366" r:id="rId6"/>
    <p:sldId id="367" r:id="rId7"/>
    <p:sldId id="368" r:id="rId8"/>
    <p:sldId id="422" r:id="rId9"/>
    <p:sldId id="423" r:id="rId10"/>
    <p:sldId id="369" r:id="rId11"/>
    <p:sldId id="370" r:id="rId12"/>
    <p:sldId id="371" r:id="rId13"/>
    <p:sldId id="372" r:id="rId14"/>
    <p:sldId id="373" r:id="rId15"/>
    <p:sldId id="374" r:id="rId16"/>
    <p:sldId id="375" r:id="rId17"/>
    <p:sldId id="376" r:id="rId18"/>
    <p:sldId id="377" r:id="rId19"/>
    <p:sldId id="378" r:id="rId20"/>
    <p:sldId id="402" r:id="rId21"/>
    <p:sldId id="424" r:id="rId22"/>
    <p:sldId id="404" r:id="rId23"/>
    <p:sldId id="405" r:id="rId24"/>
    <p:sldId id="406" r:id="rId25"/>
    <p:sldId id="379" r:id="rId26"/>
    <p:sldId id="407" r:id="rId27"/>
    <p:sldId id="408" r:id="rId28"/>
    <p:sldId id="409" r:id="rId29"/>
    <p:sldId id="410" r:id="rId30"/>
    <p:sldId id="411" r:id="rId31"/>
    <p:sldId id="412" r:id="rId32"/>
    <p:sldId id="413" r:id="rId33"/>
    <p:sldId id="414" r:id="rId34"/>
    <p:sldId id="415" r:id="rId35"/>
    <p:sldId id="419" r:id="rId36"/>
    <p:sldId id="418" r:id="rId37"/>
    <p:sldId id="417" r:id="rId38"/>
    <p:sldId id="420" r:id="rId39"/>
    <p:sldId id="421" r:id="rId40"/>
    <p:sldId id="416" r:id="rId41"/>
    <p:sldId id="383" r:id="rId42"/>
    <p:sldId id="389" r:id="rId43"/>
    <p:sldId id="390" r:id="rId44"/>
    <p:sldId id="391" r:id="rId45"/>
    <p:sldId id="392" r:id="rId46"/>
    <p:sldId id="393" r:id="rId47"/>
    <p:sldId id="394" r:id="rId48"/>
    <p:sldId id="395" r:id="rId49"/>
    <p:sldId id="396" r:id="rId50"/>
    <p:sldId id="397" r:id="rId51"/>
    <p:sldId id="398" r:id="rId52"/>
    <p:sldId id="399" r:id="rId53"/>
    <p:sldId id="400" r:id="rId54"/>
    <p:sldId id="401" r:id="rId55"/>
    <p:sldId id="739" r:id="rId56"/>
    <p:sldId id="264" r:id="rId5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5CEB83-0BFC-24F6-9264-EDDA323D88F1}" name="DEHON Alexandre" initials="DA" userId="S::adehon@jems-group.com::01d18461-f400-478f-902a-b52ec1ca53b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D31F78-AC81-433C-BFD9-8CFB9240E65E}" v="1" dt="2025-05-19T10:16:53.7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03" autoAdjust="0"/>
  </p:normalViewPr>
  <p:slideViewPr>
    <p:cSldViewPr snapToGrid="0">
      <p:cViewPr varScale="1">
        <p:scale>
          <a:sx n="83" d="100"/>
          <a:sy n="83" d="100"/>
        </p:scale>
        <p:origin x="16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modernComment_16F_142E8214.xml><?xml version="1.0" encoding="utf-8"?>
<p188:cmLst xmlns:a="http://schemas.openxmlformats.org/drawingml/2006/main" xmlns:r="http://schemas.openxmlformats.org/officeDocument/2006/relationships" xmlns:p188="http://schemas.microsoft.com/office/powerpoint/2018/8/main">
  <p188:cm id="{1262A6C7-91EF-4B5E-A462-7BD77602D6D5}" authorId="{DF5CEB83-0BFC-24F6-9264-EDDA323D88F1}" status="resolved" created="2025-04-02T12:51:23.581" complete="100000">
    <pc:sldMkLst xmlns:pc="http://schemas.microsoft.com/office/powerpoint/2013/main/command">
      <pc:docMk/>
      <pc:sldMk cId="338592276" sldId="367"/>
    </pc:sldMkLst>
    <p188:replyLst>
      <p188:reply id="{2C764393-2AF0-468C-97FB-BA20A9457251}" authorId="{DF5CEB83-0BFC-24F6-9264-EDDA323D88F1}" created="2025-04-02T12:52:51.785">
        <p188:txBody>
          <a:bodyPr/>
          <a:lstStyle/>
          <a:p>
            <a:r>
              <a:rPr lang="fr-FR"/>
              <a:t>prendre un site avec bcp tracking</a:t>
            </a:r>
          </a:p>
        </p188:txBody>
      </p188:reply>
    </p188:replyLst>
    <p188:txBody>
      <a:bodyPr/>
      <a:lstStyle/>
      <a:p>
        <a:r>
          <a:rPr lang="fr-FR"/>
          <a:t>autre exemple pas belge</a:t>
        </a:r>
      </a:p>
    </p188:txBody>
  </p188:cm>
</p188:cmLst>
</file>

<file path=ppt/comments/modernComment_173_1CE65C23.xml><?xml version="1.0" encoding="utf-8"?>
<p188:cmLst xmlns:a="http://schemas.openxmlformats.org/drawingml/2006/main" xmlns:r="http://schemas.openxmlformats.org/officeDocument/2006/relationships" xmlns:p188="http://schemas.microsoft.com/office/powerpoint/2018/8/main">
  <p188:cm id="{A3617084-0A89-4757-87EB-E11B1359846C}" authorId="{DF5CEB83-0BFC-24F6-9264-EDDA323D88F1}" status="resolved" created="2025-04-02T12:53:37.551" complete="100000">
    <pc:sldMkLst xmlns:pc="http://schemas.microsoft.com/office/powerpoint/2013/main/command">
      <pc:docMk/>
      <pc:sldMk cId="484858915" sldId="371"/>
    </pc:sldMkLst>
    <p188:txBody>
      <a:bodyPr/>
      <a:lstStyle/>
      <a:p>
        <a:r>
          <a:rPr lang="fr-FR"/>
          <a:t>[@DEHON Alexandre] explication</a:t>
        </a:r>
      </a:p>
    </p188:txBody>
  </p188:cm>
</p188:cmLst>
</file>

<file path=ppt/comments/modernComment_175_907490E9.xml><?xml version="1.0" encoding="utf-8"?>
<p188:cmLst xmlns:a="http://schemas.openxmlformats.org/drawingml/2006/main" xmlns:r="http://schemas.openxmlformats.org/officeDocument/2006/relationships" xmlns:p188="http://schemas.microsoft.com/office/powerpoint/2018/8/main">
  <p188:cm id="{2E5E9C34-49DA-44F0-8AAF-AEDB13DE2F14}" authorId="{DF5CEB83-0BFC-24F6-9264-EDDA323D88F1}" created="2025-04-02T12:56:12.805">
    <pc:sldMkLst xmlns:pc="http://schemas.microsoft.com/office/powerpoint/2013/main/command">
      <pc:docMk/>
      <pc:sldMk cId="2423558377" sldId="373"/>
    </pc:sldMkLst>
    <p188:txBody>
      <a:bodyPr/>
      <a:lstStyle/>
      <a:p>
        <a:r>
          <a:rPr lang="fr-FR"/>
          <a:t>ga4 explication</a:t>
        </a:r>
      </a:p>
    </p188:txBody>
  </p188:cm>
</p188:cmLst>
</file>

<file path=ppt/comments/modernComment_179_CB8346D.xml><?xml version="1.0" encoding="utf-8"?>
<p188:cmLst xmlns:a="http://schemas.openxmlformats.org/drawingml/2006/main" xmlns:r="http://schemas.openxmlformats.org/officeDocument/2006/relationships" xmlns:p188="http://schemas.microsoft.com/office/powerpoint/2018/8/main">
  <p188:cm id="{328064E8-E56B-46F1-BBE2-28513B5A9335}" authorId="{DF5CEB83-0BFC-24F6-9264-EDDA323D88F1}" created="2025-04-02T12:54:26.975">
    <pc:sldMkLst xmlns:pc="http://schemas.microsoft.com/office/powerpoint/2013/main/command">
      <pc:docMk/>
      <pc:sldMk cId="213398637" sldId="377"/>
    </pc:sldMkLst>
    <p188:txBody>
      <a:bodyPr/>
      <a:lstStyle/>
      <a:p>
        <a:r>
          <a:rPr lang="fr-FR"/>
          <a:t>[@DEHON Alexandre] explications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1AAB-ABE9-4797-BA29-224EAA3BDCB0}" type="datetimeFigureOut">
              <a:t>21/08/2025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2528A-504D-42C8-8112-D4335BF0C069}" type="slidenum">
              <a:t>‹#›</a:t>
            </a:fld>
            <a:endParaRPr lang="fr-FR"/>
          </a:p>
        </p:txBody>
      </p:sp>
    </p:spTree>
    <p:extLst>
      <p:ext uri="{BB962C8B-B14F-4D97-AF65-F5344CB8AC3E}">
        <p14:creationId xmlns:p14="http://schemas.microsoft.com/office/powerpoint/2010/main" val="165310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upport.google.com/analytic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hyngster.com/ga4-measurement-protocol-cheatshee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hostery.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taginspector.co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upport.google.com/analytics/table/13948007?visit_id=638753942898755878-2040512900&amp;rd=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heartframework.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heartframework.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upport.google.com/analytics/answer/6367342?sjid=16769843298055703284-EU#access&amp;zippy=%2Cin-this-articl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 </a:t>
            </a:r>
            <a:r>
              <a:rPr lang="en-US" b="1" dirty="0"/>
              <a:t>Objective:</a:t>
            </a:r>
            <a:r>
              <a:rPr lang="en-US" dirty="0"/>
              <a:t> Introduction to key metrics and their role in digital marketing analysis.</a:t>
            </a:r>
          </a:p>
          <a:p>
            <a:pPr marL="285750" indent="-285750">
              <a:buFont typeface="Arial"/>
              <a:buChar char="•"/>
            </a:pPr>
            <a:r>
              <a:rPr lang="en-US" dirty="0"/>
              <a:t>🔹 </a:t>
            </a:r>
            <a:r>
              <a:rPr lang="en-US" b="1" dirty="0"/>
              <a:t>Why is this important?</a:t>
            </a:r>
            <a:endParaRPr lang="en-US" dirty="0"/>
          </a:p>
          <a:p>
            <a:pPr marL="742950" lvl="1" indent="-285750">
              <a:buFont typeface="Courier New"/>
              <a:buChar char="o"/>
            </a:pPr>
            <a:r>
              <a:rPr lang="en-US" dirty="0"/>
              <a:t>Understanding website traffic and user behavior is essential for optimizing digital performance.</a:t>
            </a:r>
            <a:endParaRPr lang="en-US" dirty="0">
              <a:ea typeface="Calibri"/>
              <a:cs typeface="Calibri"/>
            </a:endParaRPr>
          </a:p>
          <a:p>
            <a:pPr marL="742950" lvl="1" indent="-285750">
              <a:buFont typeface="Courier New"/>
              <a:buChar char="o"/>
            </a:pPr>
            <a:r>
              <a:rPr lang="en-US" dirty="0"/>
              <a:t>"You can’t improve what you don’t measure" – data-driven decisions help businesses grow.</a:t>
            </a:r>
            <a:endParaRPr lang="en-US" dirty="0">
              <a:ea typeface="Calibri"/>
              <a:cs typeface="Calibri"/>
            </a:endParaRPr>
          </a:p>
          <a:p>
            <a:pPr marL="742950" lvl="1" indent="-285750">
              <a:buFont typeface="Courier New"/>
              <a:buChar char="o"/>
            </a:pPr>
            <a:r>
              <a:rPr lang="en-US" dirty="0"/>
              <a:t>Analytics tools are more than just counters; they provide deep insights into visitor behavior.</a:t>
            </a:r>
            <a:endParaRPr lang="en-US" dirty="0">
              <a:ea typeface="Calibri"/>
              <a:cs typeface="Calibri"/>
            </a:endParaRPr>
          </a:p>
          <a:p>
            <a:pPr marL="285750" indent="-285750">
              <a:buFont typeface="Arial"/>
              <a:buChar char="•"/>
            </a:pPr>
            <a:r>
              <a:rPr lang="en-US" dirty="0"/>
              <a:t>🔗 </a:t>
            </a:r>
            <a:r>
              <a:rPr lang="en-US" b="1" dirty="0"/>
              <a:t>Additional Resources:</a:t>
            </a:r>
            <a:endParaRPr lang="en-US" dirty="0"/>
          </a:p>
          <a:p>
            <a:pPr marL="742950" lvl="1" indent="-285750">
              <a:buFont typeface="Courier New"/>
              <a:buChar char="o"/>
            </a:pPr>
            <a:r>
              <a:rPr lang="en-US" dirty="0"/>
              <a:t>Google Analytics Official Guide: </a:t>
            </a:r>
            <a:r>
              <a:rPr lang="en-US" dirty="0">
                <a:hlinkClick r:id="rId3"/>
              </a:rPr>
              <a:t>Google Analytics Support</a:t>
            </a:r>
            <a:endParaRPr lang="en-US">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a:t>
            </a:fld>
            <a:endParaRPr lang="en-US"/>
          </a:p>
        </p:txBody>
      </p:sp>
    </p:spTree>
    <p:extLst>
      <p:ext uri="{BB962C8B-B14F-4D97-AF65-F5344CB8AC3E}">
        <p14:creationId xmlns:p14="http://schemas.microsoft.com/office/powerpoint/2010/main" val="3094414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0" marR="6350">
              <a:lnSpc>
                <a:spcPct val="117200"/>
              </a:lnSpc>
              <a:spcBef>
                <a:spcPts val="133"/>
              </a:spcBef>
            </a:pPr>
            <a:r>
              <a:rPr lang="en" dirty="0"/>
              <a:t>*When things are free and too good to be true, it's usually because, in the end, you're the product... It's sometimes better to find out about the different terms and conditions of a free solution, and especially about data sharing. In your Analytics account, you will find a checkbox (often checked without reading) that states the following:</a:t>
            </a:r>
            <a:endParaRPr lang="en-US" dirty="0"/>
          </a:p>
          <a:p>
            <a:pPr marL="171450" indent="-171450">
              <a:buFont typeface="Arial"/>
              <a:buChar char="•"/>
            </a:pPr>
            <a:r>
              <a:rPr lang="en" dirty="0"/>
              <a:t>You share your Google Analytics data with us to help us improve our products and services. Share your Google Analytics data with Google to help us improve our products and services. If you enable this setting, Google Analytics will be able to provide the best possible intelligence and insight services, improve spam detection services that benefit all products and users, and offer enhanced reporting on demographics and interests (if Google signals are enabled). products and users, and offer enhanced reporting on demographics and interests (if Google Signals are enabled). If you disable this option, data may still be transmitted to other Google products associated with your property. To view or modify your settings, go to the product association section of each property.</a:t>
            </a:r>
            <a:br>
              <a:rPr lang="en" dirty="0">
                <a:ea typeface="Calibri"/>
                <a:cs typeface="+mn-lt"/>
              </a:rPr>
            </a:br>
            <a:br>
              <a:rPr lang="en" dirty="0">
                <a:ea typeface="Calibri"/>
                <a:cs typeface="+mn-lt"/>
              </a:rPr>
            </a:br>
            <a:r>
              <a:rPr lang="en" dirty="0"/>
              <a:t>🔹 </a:t>
            </a:r>
            <a:r>
              <a:rPr lang="en" b="1" dirty="0"/>
              <a:t>Key Insights:</a:t>
            </a:r>
            <a:endParaRPr lang="en" dirty="0">
              <a:ea typeface="Calibri"/>
              <a:cs typeface="Calibri"/>
            </a:endParaRPr>
          </a:p>
          <a:p>
            <a:pPr marL="171450" indent="-171450">
              <a:buFont typeface="Arial"/>
              <a:buChar char="•"/>
            </a:pPr>
            <a:r>
              <a:rPr lang="en" dirty="0"/>
              <a:t>Google Analytics dominates with </a:t>
            </a:r>
            <a:r>
              <a:rPr lang="en" b="1" dirty="0"/>
              <a:t>52%</a:t>
            </a:r>
            <a:r>
              <a:rPr lang="en" dirty="0"/>
              <a:t> market share.</a:t>
            </a:r>
          </a:p>
          <a:p>
            <a:pPr marL="171450" indent="-171450">
              <a:buFont typeface="Arial"/>
              <a:buChar char="•"/>
            </a:pPr>
            <a:r>
              <a:rPr lang="en" dirty="0"/>
              <a:t>Facebook, Hotjar, and Yandex have niche usage.</a:t>
            </a:r>
            <a:endParaRPr lang="en" dirty="0">
              <a:ea typeface="Calibri"/>
              <a:cs typeface="Calibri"/>
            </a:endParaRPr>
          </a:p>
          <a:p>
            <a:pPr marL="171450" indent="-171450">
              <a:buFont typeface="Arial"/>
              <a:buChar char="•"/>
            </a:pPr>
            <a:r>
              <a:rPr lang="en" dirty="0"/>
              <a:t>Some advanced analytics tools require paid subscriptions and agency support.</a:t>
            </a:r>
            <a:endParaRPr lang="en" dirty="0">
              <a:ea typeface="Calibri"/>
              <a:cs typeface="Calibri"/>
            </a:endParaRPr>
          </a:p>
          <a:p>
            <a:pPr marL="171450" indent="-171450">
              <a:buFont typeface="Arial"/>
              <a:buChar char="•"/>
            </a:pPr>
            <a:r>
              <a:rPr lang="en" dirty="0"/>
              <a:t>🔹 </a:t>
            </a:r>
            <a:r>
              <a:rPr lang="en" b="1" dirty="0"/>
              <a:t>Why is this important?</a:t>
            </a:r>
            <a:endParaRPr lang="en" dirty="0"/>
          </a:p>
          <a:p>
            <a:pPr marL="171450" indent="-171450">
              <a:buFont typeface="Arial"/>
              <a:buChar char="•"/>
            </a:pPr>
            <a:r>
              <a:rPr lang="en" dirty="0"/>
              <a:t>Businesses must choose analytics tools based on needs and budget.</a:t>
            </a:r>
            <a:endParaRPr lang="en" dirty="0">
              <a:ea typeface="Calibri"/>
              <a:cs typeface="Calibri"/>
            </a:endParaRPr>
          </a:p>
          <a:p>
            <a:pPr marL="171450" indent="-171450">
              <a:buFont typeface="Arial"/>
              <a:buChar char="•"/>
            </a:pPr>
            <a:r>
              <a:rPr lang="en" dirty="0"/>
              <a:t>Paid tools offer more customization but require investment.</a:t>
            </a:r>
            <a:endParaRPr lang="en" dirty="0">
              <a:ea typeface="Calibri"/>
              <a:cs typeface="Calibri"/>
            </a:endParaRPr>
          </a:p>
          <a:p>
            <a:pPr marL="16510" marR="219075">
              <a:lnSpc>
                <a:spcPct val="117200"/>
              </a:lnSpc>
              <a:spcBef>
                <a:spcPts val="1300"/>
              </a:spcBef>
            </a:pPr>
            <a:endParaRPr lang="en" dirty="0">
              <a:ea typeface="Calibri"/>
              <a:cs typeface="+mn-lt"/>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10</a:t>
            </a:fld>
            <a:endParaRPr lang="en-US"/>
          </a:p>
        </p:txBody>
      </p:sp>
    </p:spTree>
    <p:extLst>
      <p:ext uri="{BB962C8B-B14F-4D97-AF65-F5344CB8AC3E}">
        <p14:creationId xmlns:p14="http://schemas.microsoft.com/office/powerpoint/2010/main" val="115285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Today, we're talking about Google Analytics 4. It's the latest version of analytics offered by Google. It's a blend between the classic universal analytics and Firebase analytics. Now, everything is interconnected within one tool. This tool also replaces Google's Data Manager.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11</a:t>
            </a:fld>
            <a:endParaRPr lang="fr-FR"/>
          </a:p>
        </p:txBody>
      </p:sp>
    </p:spTree>
    <p:extLst>
      <p:ext uri="{BB962C8B-B14F-4D97-AF65-F5344CB8AC3E}">
        <p14:creationId xmlns:p14="http://schemas.microsoft.com/office/powerpoint/2010/main" val="1873355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Key Takeaways:</a:t>
            </a:r>
            <a:endParaRPr lang="en-US"/>
          </a:p>
          <a:p>
            <a:pPr marL="285750" indent="-285750">
              <a:buFont typeface="Arial"/>
              <a:buChar char="•"/>
            </a:pPr>
            <a:r>
              <a:rPr lang="en-US" b="1" dirty="0"/>
              <a:t>UTM (Urchin Tracking Module)</a:t>
            </a:r>
            <a:r>
              <a:rPr lang="en-US" dirty="0"/>
              <a:t> allows businesses to track marketing campaign performance.</a:t>
            </a:r>
            <a:endParaRPr lang="en-US" dirty="0">
              <a:ea typeface="Calibri"/>
              <a:cs typeface="Calibri"/>
            </a:endParaRPr>
          </a:p>
          <a:p>
            <a:pPr marL="285750" indent="-285750">
              <a:buFont typeface="Arial"/>
              <a:buChar char="•"/>
            </a:pPr>
            <a:r>
              <a:rPr lang="en-US" dirty="0"/>
              <a:t>Different UTM parameters include:</a:t>
            </a:r>
            <a:endParaRPr lang="en-US" dirty="0">
              <a:ea typeface="Calibri"/>
              <a:cs typeface="Calibri"/>
            </a:endParaRPr>
          </a:p>
          <a:p>
            <a:pPr marL="285750" lvl="1" indent="-285750">
              <a:buFont typeface="Arial"/>
              <a:buChar char="•"/>
            </a:pPr>
            <a:r>
              <a:rPr lang="en-US" dirty="0" err="1"/>
              <a:t>utm_source</a:t>
            </a:r>
            <a:r>
              <a:rPr lang="en-US" dirty="0"/>
              <a:t>: Identifies traffic origin (e.g., Google, Facebook).</a:t>
            </a:r>
            <a:endParaRPr lang="en-US" dirty="0">
              <a:ea typeface="Calibri"/>
              <a:cs typeface="Calibri"/>
            </a:endParaRPr>
          </a:p>
          <a:p>
            <a:pPr marL="285750" lvl="1" indent="-285750">
              <a:buFont typeface="Arial"/>
              <a:buChar char="•"/>
            </a:pPr>
            <a:r>
              <a:rPr lang="en-US" dirty="0" err="1"/>
              <a:t>utm_medium</a:t>
            </a:r>
            <a:r>
              <a:rPr lang="en-US" dirty="0"/>
              <a:t>: Specifies the type of traffic (e.g., email, social, CPC).</a:t>
            </a:r>
            <a:endParaRPr lang="en-US" dirty="0">
              <a:ea typeface="Calibri"/>
              <a:cs typeface="Calibri"/>
            </a:endParaRPr>
          </a:p>
          <a:p>
            <a:pPr marL="285750" lvl="1" indent="-285750">
              <a:buFont typeface="Arial"/>
              <a:buChar char="•"/>
            </a:pPr>
            <a:r>
              <a:rPr lang="en-US" dirty="0" err="1"/>
              <a:t>utm_campaign</a:t>
            </a:r>
            <a:r>
              <a:rPr lang="en-US" dirty="0"/>
              <a:t>: Tracks specific marketing campaigns.</a:t>
            </a:r>
            <a:endParaRPr lang="en-US" dirty="0">
              <a:ea typeface="Calibri"/>
              <a:cs typeface="Calibri"/>
            </a:endParaRPr>
          </a:p>
          <a:p>
            <a:pPr marL="285750" indent="-285750">
              <a:buFont typeface="Arial"/>
              <a:buChar char="•"/>
            </a:pPr>
            <a:r>
              <a:rPr lang="en-US" dirty="0"/>
              <a:t>GA has evolved significantly, moving towards </a:t>
            </a:r>
            <a:r>
              <a:rPr lang="en-US" b="1" dirty="0"/>
              <a:t>Google Analytics 4 (GA4)</a:t>
            </a:r>
            <a:r>
              <a:rPr lang="en-US" dirty="0"/>
              <a:t>.</a:t>
            </a:r>
            <a:endParaRPr lang="en-US" dirty="0">
              <a:ea typeface="Calibri"/>
              <a:cs typeface="Calibri"/>
            </a:endParaRPr>
          </a:p>
          <a:p>
            <a:pPr marL="285750" indent="-285750">
              <a:buFont typeface="Arial"/>
              <a:buChar char="•"/>
            </a:pPr>
            <a:r>
              <a:rPr lang="en-US" dirty="0"/>
              <a:t>🔹 </a:t>
            </a:r>
            <a:r>
              <a:rPr lang="en-US" b="1" dirty="0"/>
              <a:t>Why is this important?</a:t>
            </a:r>
            <a:endParaRPr lang="en-US" dirty="0"/>
          </a:p>
          <a:p>
            <a:pPr marL="285750" indent="-285750">
              <a:buFont typeface="Arial"/>
              <a:buChar char="•"/>
            </a:pPr>
            <a:r>
              <a:rPr lang="en-US" dirty="0"/>
              <a:t>Helps marketers analyze ROI from different traffic sources.</a:t>
            </a:r>
          </a:p>
          <a:p>
            <a:pPr marL="285750" indent="-285750">
              <a:buFont typeface="Arial"/>
              <a:buChar char="•"/>
            </a:pPr>
            <a:r>
              <a:rPr lang="en-US" dirty="0"/>
              <a:t>Provides deeper insights into campaign effectiveness.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a:t>
            </a:fld>
            <a:endParaRPr lang="en-US"/>
          </a:p>
        </p:txBody>
      </p:sp>
    </p:spTree>
    <p:extLst>
      <p:ext uri="{BB962C8B-B14F-4D97-AF65-F5344CB8AC3E}">
        <p14:creationId xmlns:p14="http://schemas.microsoft.com/office/powerpoint/2010/main" val="3453033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Key Takeaways:</a:t>
            </a:r>
            <a:endParaRPr lang="en-US"/>
          </a:p>
          <a:p>
            <a:pPr marL="285750" indent="-285750">
              <a:buFont typeface="Arial"/>
              <a:buChar char="•"/>
            </a:pPr>
            <a:r>
              <a:rPr lang="en-US" dirty="0"/>
              <a:t>GA4 script (gtag.js) must be added to web pages.</a:t>
            </a:r>
            <a:endParaRPr lang="en-US" dirty="0">
              <a:ea typeface="Calibri"/>
              <a:cs typeface="Calibri"/>
            </a:endParaRPr>
          </a:p>
          <a:p>
            <a:pPr marL="1012190" lvl="1" indent="-285750">
              <a:buFont typeface="Courier New"/>
              <a:buChar char="o"/>
            </a:pPr>
            <a:r>
              <a:rPr lang="en-US"/>
              <a:t>Data is processed with a </a:t>
            </a:r>
            <a:r>
              <a:rPr lang="en-US" b="1"/>
              <a:t>72-hour delay</a:t>
            </a:r>
            <a:r>
              <a:rPr lang="en-US"/>
              <a:t> for complex insights.</a:t>
            </a:r>
            <a:endParaRPr lang="en-US">
              <a:ea typeface="Calibri" panose="020F0502020204030204"/>
              <a:cs typeface="Calibri" panose="020F0502020204030204"/>
            </a:endParaRPr>
          </a:p>
          <a:p>
            <a:pPr marL="1012190" lvl="1" indent="-285750">
              <a:buFont typeface="Courier New"/>
              <a:buChar char="o"/>
            </a:pPr>
            <a:r>
              <a:rPr lang="en-US"/>
              <a:t>GA4 focuses on </a:t>
            </a:r>
            <a:r>
              <a:rPr lang="en-US" b="1"/>
              <a:t>event-based tracking</a:t>
            </a:r>
            <a:r>
              <a:rPr lang="en-US"/>
              <a:t> rather than session-based.</a:t>
            </a:r>
            <a:endParaRPr lang="en-US">
              <a:ea typeface="Calibri" panose="020F0502020204030204"/>
              <a:cs typeface="Calibri" panose="020F0502020204030204"/>
            </a:endParaRPr>
          </a:p>
          <a:p>
            <a:pPr marL="285750" indent="-285750">
              <a:buFont typeface="Arial"/>
              <a:buChar char="•"/>
            </a:pPr>
            <a:r>
              <a:rPr lang="en-US" dirty="0"/>
              <a:t>🔹 </a:t>
            </a:r>
            <a:r>
              <a:rPr lang="en-US" b="1" dirty="0"/>
              <a:t>Why is this important?</a:t>
            </a:r>
            <a:endParaRPr lang="en-US" dirty="0"/>
          </a:p>
          <a:p>
            <a:pPr marL="1012190" lvl="1" indent="-285750">
              <a:buFont typeface="Courier New"/>
              <a:buChar char="o"/>
            </a:pPr>
            <a:r>
              <a:rPr lang="en-US"/>
              <a:t>Understanding implementation helps ensure accurate data collection.</a:t>
            </a:r>
            <a:endParaRPr lang="en-US">
              <a:ea typeface="Calibri" panose="020F0502020204030204"/>
              <a:cs typeface="Calibri" panose="020F0502020204030204"/>
            </a:endParaRPr>
          </a:p>
          <a:p>
            <a:pPr marL="1012190" lvl="1" indent="-285750">
              <a:buFont typeface="Courier New"/>
              <a:buChar char="o"/>
            </a:pPr>
            <a:r>
              <a:rPr lang="en-US"/>
              <a:t>Event-driven analytics provide more granular user behavior insights.</a:t>
            </a:r>
            <a:endParaRPr lang="en-US">
              <a:ea typeface="Calibri" panose="020F0502020204030204"/>
              <a:cs typeface="Calibri" panose="020F0502020204030204"/>
            </a:endParaRPr>
          </a:p>
          <a:p>
            <a:pPr marL="285750" indent="-285750">
              <a:buFont typeface="Arial"/>
              <a:buChar char="•"/>
            </a:pPr>
            <a:r>
              <a:rPr lang="en-US" dirty="0"/>
              <a:t>🔗 </a:t>
            </a:r>
            <a:r>
              <a:rPr lang="en-US" b="1" dirty="0"/>
              <a:t>Additional Resources:</a:t>
            </a:r>
            <a:endParaRPr lang="en-US" dirty="0"/>
          </a:p>
          <a:p>
            <a:pPr marL="1012190" lvl="1" indent="-285750">
              <a:buFont typeface="Courier New"/>
              <a:buChar char="o"/>
            </a:pPr>
            <a:r>
              <a:rPr lang="en-US" dirty="0">
                <a:hlinkClick r:id="rId3"/>
              </a:rPr>
              <a:t>GA4 Measurement Protocol</a:t>
            </a:r>
            <a:endParaRPr lang="en-US">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13</a:t>
            </a:fld>
            <a:endParaRPr lang="en-US"/>
          </a:p>
        </p:txBody>
      </p:sp>
    </p:spTree>
    <p:extLst>
      <p:ext uri="{BB962C8B-B14F-4D97-AF65-F5344CB8AC3E}">
        <p14:creationId xmlns:p14="http://schemas.microsoft.com/office/powerpoint/2010/main" val="3116880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installation of Google Analytics is done through a script added to your pages, which is then processed by Google's servers. After that, the data is analyzed and available on a dashboard.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14</a:t>
            </a:fld>
            <a:endParaRPr lang="fr-FR"/>
          </a:p>
        </p:txBody>
      </p:sp>
    </p:spTree>
    <p:extLst>
      <p:ext uri="{BB962C8B-B14F-4D97-AF65-F5344CB8AC3E}">
        <p14:creationId xmlns:p14="http://schemas.microsoft.com/office/powerpoint/2010/main" val="3691130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Here's an example of the Google Analytics protocol. The interesting part isn't the link itself, but seeing what makes up the link, with various elements that we'll discuss later.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15</a:t>
            </a:fld>
            <a:endParaRPr lang="fr-FR"/>
          </a:p>
        </p:txBody>
      </p:sp>
    </p:spTree>
    <p:extLst>
      <p:ext uri="{BB962C8B-B14F-4D97-AF65-F5344CB8AC3E}">
        <p14:creationId xmlns:p14="http://schemas.microsoft.com/office/powerpoint/2010/main" val="341327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is the breakdown of the protocol elements. On the left column, we have the elements, and on the right column, we have the explanation of each element.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16</a:t>
            </a:fld>
            <a:endParaRPr lang="fr-FR"/>
          </a:p>
        </p:txBody>
      </p:sp>
    </p:spTree>
    <p:extLst>
      <p:ext uri="{BB962C8B-B14F-4D97-AF65-F5344CB8AC3E}">
        <p14:creationId xmlns:p14="http://schemas.microsoft.com/office/powerpoint/2010/main" val="110895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These elements or parameters allow for a hundred or more combinations.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17</a:t>
            </a:fld>
            <a:endParaRPr lang="fr-FR"/>
          </a:p>
        </p:txBody>
      </p:sp>
    </p:spTree>
    <p:extLst>
      <p:ext uri="{BB962C8B-B14F-4D97-AF65-F5344CB8AC3E}">
        <p14:creationId xmlns:p14="http://schemas.microsoft.com/office/powerpoint/2010/main" val="119779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“GDPR is an EU regulation that protects personal data and requires explicit user consent before collecting or processing it.</a:t>
            </a:r>
            <a:endParaRPr lang="fr-FR"/>
          </a:p>
          <a:p>
            <a:r>
              <a:rPr lang="en-US"/>
              <a:t>The issue with Google Analytics is mainly about data being sent to the US and the use of identifiers that can be considered personal.</a:t>
            </a:r>
            <a:endParaRPr lang="fr-FR"/>
          </a:p>
          <a:p>
            <a:r>
              <a:rPr lang="en-US"/>
              <a:t>Without proper safeguards and clear consent, using GA can be seen as non-compliant by EU regulators like the CNIL.”</a:t>
            </a:r>
            <a:endParaRPr lang="fr-F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18</a:t>
            </a:fld>
            <a:endParaRPr lang="fr-FR"/>
          </a:p>
        </p:txBody>
      </p:sp>
    </p:spTree>
    <p:extLst>
      <p:ext uri="{BB962C8B-B14F-4D97-AF65-F5344CB8AC3E}">
        <p14:creationId xmlns:p14="http://schemas.microsoft.com/office/powerpoint/2010/main" val="2700656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This explains what personal data is, like an IP address, and what the GDPR regulation entails.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19</a:t>
            </a:fld>
            <a:endParaRPr lang="fr-FR"/>
          </a:p>
        </p:txBody>
      </p:sp>
    </p:spTree>
    <p:extLst>
      <p:ext uri="{BB962C8B-B14F-4D97-AF65-F5344CB8AC3E}">
        <p14:creationId xmlns:p14="http://schemas.microsoft.com/office/powerpoint/2010/main" val="180217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2-4: </a:t>
            </a:r>
            <a:r>
              <a:rPr lang="en-US" b="1" err="1"/>
              <a:t>Tracking</a:t>
            </a:r>
            <a:r>
              <a:rPr lang="en-US" b="1"/>
              <a:t> Tags on Websites</a:t>
            </a:r>
            <a:endParaRPr lang="en-US"/>
          </a:p>
          <a:p>
            <a:pPr marL="285750" indent="-285750">
              <a:buFont typeface="Arial"/>
              <a:buChar char="•"/>
            </a:pPr>
            <a:r>
              <a:rPr lang="en-US"/>
              <a:t>📌 </a:t>
            </a:r>
            <a:r>
              <a:rPr lang="en-US" b="1"/>
              <a:t>Objective:</a:t>
            </a:r>
            <a:r>
              <a:rPr lang="en-US"/>
              <a:t> Identifying marketing tracking tags on different websites.</a:t>
            </a:r>
          </a:p>
          <a:p>
            <a:pPr marL="285750" indent="-285750">
              <a:buFont typeface="Arial"/>
              <a:buChar char="•"/>
            </a:pPr>
            <a:r>
              <a:rPr lang="en-US"/>
              <a:t>🔹 </a:t>
            </a:r>
            <a:r>
              <a:rPr lang="en-US" b="1"/>
              <a:t>Why is this important?</a:t>
            </a:r>
            <a:endParaRPr lang="en-US"/>
          </a:p>
          <a:p>
            <a:pPr marL="742950" lvl="2" indent="-285750">
              <a:buFont typeface="Wingdings"/>
              <a:buChar char="§"/>
            </a:pPr>
            <a:r>
              <a:rPr lang="en-US"/>
              <a:t>Websites use multiple tracking tags to collect user data for marketing and analytics.</a:t>
            </a:r>
            <a:endParaRPr lang="en-US">
              <a:ea typeface="Calibri" panose="020F0502020204030204"/>
              <a:cs typeface="Calibri" panose="020F0502020204030204"/>
            </a:endParaRPr>
          </a:p>
          <a:p>
            <a:pPr marL="742950" lvl="2" indent="-285750">
              <a:buFont typeface="Wingdings"/>
              <a:buChar char="§"/>
            </a:pPr>
            <a:r>
              <a:rPr lang="en-US"/>
              <a:t>Understanding how many and which tags are present helps assess tracking intensity.</a:t>
            </a:r>
            <a:endParaRPr lang="en-US">
              <a:ea typeface="Calibri" panose="020F0502020204030204"/>
              <a:cs typeface="Calibri" panose="020F0502020204030204"/>
            </a:endParaRPr>
          </a:p>
          <a:p>
            <a:pPr marL="742950" lvl="2" indent="-285750">
              <a:buFont typeface="Wingdings"/>
              <a:buChar char="§"/>
            </a:pPr>
            <a:r>
              <a:rPr lang="en-US"/>
              <a:t>Some companies use minimal tracking, while others have extensive data collection strategies.</a:t>
            </a:r>
            <a:endParaRPr lang="en-US">
              <a:ea typeface="Calibri" panose="020F0502020204030204"/>
              <a:cs typeface="Calibri" panose="020F0502020204030204"/>
            </a:endParaRPr>
          </a:p>
          <a:p>
            <a:pPr marL="285750" indent="-285750">
              <a:buFont typeface="Arial"/>
              <a:buChar char="•"/>
            </a:pPr>
            <a:r>
              <a:rPr lang="en-US"/>
              <a:t>🔗 </a:t>
            </a:r>
            <a:r>
              <a:rPr lang="en-US" b="1"/>
              <a:t>Additional Resources:</a:t>
            </a:r>
            <a:endParaRPr lang="en-US"/>
          </a:p>
          <a:p>
            <a:pPr marL="742950" lvl="2" indent="-285750">
              <a:buFont typeface="Wingdings"/>
              <a:buChar char="§"/>
            </a:pPr>
            <a:r>
              <a:rPr lang="en-US"/>
              <a:t>Chrome Extension to check tracking: </a:t>
            </a:r>
            <a:r>
              <a:rPr lang="en-US" dirty="0">
                <a:hlinkClick r:id="rId3"/>
              </a:rPr>
              <a:t>Ghostery</a:t>
            </a:r>
            <a:endParaRPr lang="en-US">
              <a:ea typeface="Calibri" panose="020F0502020204030204"/>
              <a:cs typeface="Calibri" panose="020F0502020204030204"/>
            </a:endParaRPr>
          </a:p>
          <a:p>
            <a:pPr marL="742950" lvl="2" indent="-285750">
              <a:buFont typeface="Wingdings"/>
              <a:buChar char="§"/>
            </a:pPr>
            <a:r>
              <a:rPr lang="en-US"/>
              <a:t>Online tag scanners: </a:t>
            </a:r>
            <a:r>
              <a:rPr lang="en-US" dirty="0">
                <a:hlinkClick r:id="rId4"/>
              </a:rPr>
              <a:t>Tag Inspector</a:t>
            </a:r>
            <a:endParaRPr lang="en-US">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2</a:t>
            </a:fld>
            <a:endParaRPr lang="en-US"/>
          </a:p>
        </p:txBody>
      </p:sp>
    </p:spTree>
    <p:extLst>
      <p:ext uri="{BB962C8B-B14F-4D97-AF65-F5344CB8AC3E}">
        <p14:creationId xmlns:p14="http://schemas.microsoft.com/office/powerpoint/2010/main" val="2094608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I explain what consent means in the context of GDPR legislation.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20</a:t>
            </a:fld>
            <a:endParaRPr lang="fr-FR"/>
          </a:p>
        </p:txBody>
      </p:sp>
    </p:spTree>
    <p:extLst>
      <p:ext uri="{BB962C8B-B14F-4D97-AF65-F5344CB8AC3E}">
        <p14:creationId xmlns:p14="http://schemas.microsoft.com/office/powerpoint/2010/main" val="2499689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explain the implications of explicit consent on the quality of tracked data.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21</a:t>
            </a:fld>
            <a:endParaRPr lang="fr-FR"/>
          </a:p>
        </p:txBody>
      </p:sp>
    </p:spTree>
    <p:extLst>
      <p:ext uri="{BB962C8B-B14F-4D97-AF65-F5344CB8AC3E}">
        <p14:creationId xmlns:p14="http://schemas.microsoft.com/office/powerpoint/2010/main" val="2332977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goal of the exercise is to spend 15 minutes using two Chrome add-ons to check if a website complies with European legislation.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22</a:t>
            </a:fld>
            <a:endParaRPr lang="fr-FR"/>
          </a:p>
        </p:txBody>
      </p:sp>
    </p:spTree>
    <p:extLst>
      <p:ext uri="{BB962C8B-B14F-4D97-AF65-F5344CB8AC3E}">
        <p14:creationId xmlns:p14="http://schemas.microsoft.com/office/powerpoint/2010/main" val="32023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As part of the Google Analytics protocol, this explains the technical aspects of consent and its impact on tracking.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23</a:t>
            </a:fld>
            <a:endParaRPr lang="fr-FR"/>
          </a:p>
        </p:txBody>
      </p:sp>
    </p:spTree>
    <p:extLst>
      <p:ext uri="{BB962C8B-B14F-4D97-AF65-F5344CB8AC3E}">
        <p14:creationId xmlns:p14="http://schemas.microsoft.com/office/powerpoint/2010/main" val="3808148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an introduction to Google's demo case, which is available to everyone and involves the analytics of Google's online store.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24</a:t>
            </a:fld>
            <a:endParaRPr lang="fr-FR"/>
          </a:p>
        </p:txBody>
      </p:sp>
    </p:spTree>
    <p:extLst>
      <p:ext uri="{BB962C8B-B14F-4D97-AF65-F5344CB8AC3E}">
        <p14:creationId xmlns:p14="http://schemas.microsoft.com/office/powerpoint/2010/main" val="2410440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Learners are asked to find the various metrics listed on the slide in the demo Google account.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25</a:t>
            </a:fld>
            <a:endParaRPr lang="fr-FR"/>
          </a:p>
        </p:txBody>
      </p:sp>
    </p:spTree>
    <p:extLst>
      <p:ext uri="{BB962C8B-B14F-4D97-AF65-F5344CB8AC3E}">
        <p14:creationId xmlns:p14="http://schemas.microsoft.com/office/powerpoint/2010/main" val="2338574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introduce the concept of goals in Google Analytics.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26</a:t>
            </a:fld>
            <a:endParaRPr lang="fr-FR"/>
          </a:p>
        </p:txBody>
      </p:sp>
    </p:spTree>
    <p:extLst>
      <p:ext uri="{BB962C8B-B14F-4D97-AF65-F5344CB8AC3E}">
        <p14:creationId xmlns:p14="http://schemas.microsoft.com/office/powerpoint/2010/main" val="809639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Key Takeaways:</a:t>
            </a:r>
            <a:endParaRPr lang="en-US"/>
          </a:p>
          <a:p>
            <a:pPr marL="1012190" lvl="1" indent="-285750">
              <a:buFont typeface="Courier New"/>
              <a:buChar char="o"/>
            </a:pPr>
            <a:r>
              <a:rPr lang="en-US"/>
              <a:t>Events like </a:t>
            </a:r>
            <a:r>
              <a:rPr lang="en-US" err="1"/>
              <a:t>add_to_cart</a:t>
            </a:r>
            <a:r>
              <a:rPr lang="en-US"/>
              <a:t>, purchase, and refund provide deep insights.</a:t>
            </a:r>
            <a:endParaRPr lang="en-US">
              <a:ea typeface="Calibri" panose="020F0502020204030204"/>
              <a:cs typeface="Calibri" panose="020F0502020204030204"/>
            </a:endParaRPr>
          </a:p>
          <a:p>
            <a:pPr marL="1012190" lvl="1" indent="-285750">
              <a:buFont typeface="Courier New"/>
              <a:buChar char="o"/>
            </a:pPr>
            <a:r>
              <a:rPr lang="en-US"/>
              <a:t>GA4 allows up to </a:t>
            </a:r>
            <a:r>
              <a:rPr lang="en-US" b="1"/>
              <a:t>500 custom events</a:t>
            </a:r>
            <a:r>
              <a:rPr lang="en-US"/>
              <a:t> and </a:t>
            </a:r>
            <a:r>
              <a:rPr lang="en-US" b="1"/>
              <a:t>50 event dimensions</a:t>
            </a:r>
            <a:r>
              <a:rPr lang="en-US"/>
              <a:t>.</a:t>
            </a:r>
            <a:endParaRPr lang="en-US">
              <a:ea typeface="Calibri" panose="020F0502020204030204"/>
              <a:cs typeface="Calibri" panose="020F0502020204030204"/>
            </a:endParaRPr>
          </a:p>
          <a:p>
            <a:pPr marL="285750" indent="-285750">
              <a:buFont typeface="Arial"/>
              <a:buChar char="•"/>
            </a:pPr>
            <a:r>
              <a:rPr lang="en-US" dirty="0"/>
              <a:t>🔹 </a:t>
            </a:r>
            <a:r>
              <a:rPr lang="en-US" b="1" dirty="0"/>
              <a:t>Why is this important?</a:t>
            </a:r>
            <a:endParaRPr lang="en-US" dirty="0"/>
          </a:p>
          <a:p>
            <a:pPr marL="1012190" lvl="1" indent="-285750">
              <a:buFont typeface="Courier New"/>
              <a:buChar char="o"/>
            </a:pPr>
            <a:r>
              <a:rPr lang="en-US"/>
              <a:t>Helps track user behavior beyond simple page views.</a:t>
            </a:r>
            <a:endParaRPr lang="en-US">
              <a:ea typeface="Calibri" panose="020F0502020204030204"/>
              <a:cs typeface="Calibri" panose="020F0502020204030204"/>
            </a:endParaRPr>
          </a:p>
          <a:p>
            <a:pPr marL="1012190" lvl="1" indent="-285750">
              <a:buFont typeface="Courier New"/>
              <a:buChar char="o"/>
            </a:pPr>
            <a:r>
              <a:rPr lang="en-US"/>
              <a:t>Businesses can measure and optimize conversion rates effectively.</a:t>
            </a:r>
            <a:endParaRPr lang="en-US">
              <a:ea typeface="Calibri" panose="020F0502020204030204"/>
              <a:cs typeface="Calibri" panose="020F0502020204030204"/>
            </a:endParaRPr>
          </a:p>
          <a:p>
            <a:pPr marL="285750" indent="-285750">
              <a:buFont typeface="Arial"/>
              <a:buChar char="•"/>
            </a:pPr>
            <a:r>
              <a:rPr lang="en-US" dirty="0"/>
              <a:t>🔗 </a:t>
            </a:r>
            <a:r>
              <a:rPr lang="en-US" b="1" dirty="0"/>
              <a:t>Additional Resources:</a:t>
            </a:r>
            <a:endParaRPr lang="en-US" dirty="0"/>
          </a:p>
          <a:p>
            <a:pPr marL="1012190" lvl="1" indent="-285750">
              <a:buFont typeface="Courier New"/>
              <a:buChar char="o"/>
            </a:pPr>
            <a:r>
              <a:rPr lang="en-US"/>
              <a:t>GA4 Event Reference</a:t>
            </a:r>
            <a:endParaRPr lang="en-US">
              <a:ea typeface="Calibri" panose="020F0502020204030204"/>
              <a:cs typeface="Calibri" panose="020F0502020204030204"/>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27</a:t>
            </a:fld>
            <a:endParaRPr lang="en-US"/>
          </a:p>
        </p:txBody>
      </p:sp>
    </p:spTree>
    <p:extLst>
      <p:ext uri="{BB962C8B-B14F-4D97-AF65-F5344CB8AC3E}">
        <p14:creationId xmlns:p14="http://schemas.microsoft.com/office/powerpoint/2010/main" val="288872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List of e-commerce-specific events in Google Analytics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28</a:t>
            </a:fld>
            <a:endParaRPr lang="fr-FR"/>
          </a:p>
        </p:txBody>
      </p:sp>
    </p:spTree>
    <p:extLst>
      <p:ext uri="{BB962C8B-B14F-4D97-AF65-F5344CB8AC3E}">
        <p14:creationId xmlns:p14="http://schemas.microsoft.com/office/powerpoint/2010/main" val="2616223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Continuation of the list.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29</a:t>
            </a:fld>
            <a:endParaRPr lang="fr-FR"/>
          </a:p>
        </p:txBody>
      </p:sp>
    </p:spTree>
    <p:extLst>
      <p:ext uri="{BB962C8B-B14F-4D97-AF65-F5344CB8AC3E}">
        <p14:creationId xmlns:p14="http://schemas.microsoft.com/office/powerpoint/2010/main" val="68214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Take any website after first verifying that there are numerous trackers installed.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a:t>
            </a:fld>
            <a:endParaRPr lang="fr-FR"/>
          </a:p>
        </p:txBody>
      </p:sp>
    </p:spTree>
    <p:extLst>
      <p:ext uri="{BB962C8B-B14F-4D97-AF65-F5344CB8AC3E}">
        <p14:creationId xmlns:p14="http://schemas.microsoft.com/office/powerpoint/2010/main" val="2320392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List of game-specific events in Google Analytics.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30</a:t>
            </a:fld>
            <a:endParaRPr lang="fr-FR"/>
          </a:p>
        </p:txBody>
      </p:sp>
    </p:spTree>
    <p:extLst>
      <p:ext uri="{BB962C8B-B14F-4D97-AF65-F5344CB8AC3E}">
        <p14:creationId xmlns:p14="http://schemas.microsoft.com/office/powerpoint/2010/main" val="1550016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 </a:t>
            </a:r>
            <a:r>
              <a:rPr lang="en-US" dirty="0">
                <a:hlinkClick r:id="rId3"/>
              </a:rPr>
              <a:t>https://support.google.com/analytics/table/13948007?visit_id=638753942898755878-2040512900&amp;rd=2</a:t>
            </a:r>
            <a:r>
              <a:rPr lang="en-US" dirty="0"/>
              <a:t> </a:t>
            </a:r>
            <a:br>
              <a:rPr lang="en-US" dirty="0">
                <a:ea typeface="Calibri"/>
                <a:cs typeface="+mn-lt"/>
              </a:rPr>
            </a:br>
            <a:br>
              <a:rPr lang="en-US" dirty="0">
                <a:ea typeface="Calibri"/>
                <a:cs typeface="+mn-lt"/>
              </a:rPr>
            </a:br>
            <a:r>
              <a:rPr lang="en-US" dirty="0"/>
              <a:t>Explanations for creating custom events using different parameters and properties. You can show the link below to learners if there's interest.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31</a:t>
            </a:fld>
            <a:endParaRPr lang="en-US"/>
          </a:p>
        </p:txBody>
      </p:sp>
    </p:spTree>
    <p:extLst>
      <p:ext uri="{BB962C8B-B14F-4D97-AF65-F5344CB8AC3E}">
        <p14:creationId xmlns:p14="http://schemas.microsoft.com/office/powerpoint/2010/main" val="601844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 </a:t>
            </a:r>
            <a:r>
              <a:rPr lang="en-US" b="1" dirty="0"/>
              <a:t>Key Takeaways:</a:t>
            </a:r>
            <a:endParaRPr lang="en-US" dirty="0"/>
          </a:p>
          <a:p>
            <a:pPr marL="1012190" lvl="1" indent="-285750">
              <a:buFont typeface="Courier New"/>
              <a:buChar char="o"/>
            </a:pPr>
            <a:r>
              <a:rPr lang="en-US" dirty="0"/>
              <a:t>Direct traffic is </a:t>
            </a:r>
            <a:r>
              <a:rPr lang="en-US" b="1" dirty="0" err="1"/>
              <a:t>untrackable</a:t>
            </a:r>
            <a:r>
              <a:rPr lang="en-US" dirty="0"/>
              <a:t> by default.</a:t>
            </a:r>
            <a:endParaRPr lang="en-US" dirty="0">
              <a:ea typeface="Calibri" panose="020F0502020204030204"/>
              <a:cs typeface="Calibri" panose="020F0502020204030204"/>
            </a:endParaRPr>
          </a:p>
          <a:p>
            <a:pPr marL="1012190" lvl="1" indent="-285750">
              <a:buFont typeface="Courier New"/>
              <a:buChar char="o"/>
            </a:pPr>
            <a:r>
              <a:rPr lang="en-US" dirty="0"/>
              <a:t>UTM parameters can </a:t>
            </a:r>
            <a:r>
              <a:rPr lang="en-US" b="1" dirty="0"/>
              <a:t>override traffic source</a:t>
            </a:r>
            <a:r>
              <a:rPr lang="en-US" dirty="0"/>
              <a:t> for campaign tracking.</a:t>
            </a:r>
            <a:endParaRPr lang="en-US" dirty="0">
              <a:ea typeface="Calibri" panose="020F0502020204030204"/>
              <a:cs typeface="Calibri" panose="020F0502020204030204"/>
            </a:endParaRPr>
          </a:p>
          <a:p>
            <a:pPr marL="1012190" lvl="1" indent="-285750">
              <a:buFont typeface="Courier New"/>
              <a:buChar char="o"/>
            </a:pPr>
            <a:r>
              <a:rPr lang="en-US" dirty="0"/>
              <a:t>Attribution models (last-click, first-click, data-driven) affect reporting.</a:t>
            </a:r>
            <a:endParaRPr lang="en-US" dirty="0">
              <a:ea typeface="Calibri" panose="020F0502020204030204"/>
              <a:cs typeface="Calibri" panose="020F0502020204030204"/>
            </a:endParaRPr>
          </a:p>
          <a:p>
            <a:pPr marL="285750" indent="-285750">
              <a:buFont typeface="Arial"/>
              <a:buChar char="•"/>
            </a:pPr>
            <a:r>
              <a:rPr lang="en-US" dirty="0"/>
              <a:t>🔹 </a:t>
            </a:r>
            <a:r>
              <a:rPr lang="en-US" b="1" dirty="0"/>
              <a:t>Why is this important?</a:t>
            </a:r>
            <a:endParaRPr lang="en-US" dirty="0"/>
          </a:p>
          <a:p>
            <a:pPr marL="1012190" lvl="1" indent="-285750">
              <a:buFont typeface="Courier New"/>
              <a:buChar char="o"/>
            </a:pPr>
            <a:r>
              <a:rPr lang="en-US" dirty="0"/>
              <a:t>Businesses must use the right </a:t>
            </a:r>
            <a:r>
              <a:rPr lang="en-US" b="1" dirty="0"/>
              <a:t>attribution model</a:t>
            </a:r>
            <a:r>
              <a:rPr lang="en-US" dirty="0"/>
              <a:t> for accurate ROI analysis.</a:t>
            </a:r>
            <a:endParaRPr lang="en-US">
              <a:ea typeface="Calibri" panose="020F0502020204030204"/>
              <a:cs typeface="Calibri" panose="020F0502020204030204"/>
            </a:endParaRPr>
          </a:p>
          <a:p>
            <a:pPr marL="285750" indent="-285750">
              <a:buFont typeface="Arial"/>
              <a:buChar char="•"/>
            </a:pPr>
            <a:r>
              <a:rPr lang="en-US" dirty="0"/>
              <a:t>🔗 </a:t>
            </a:r>
            <a:r>
              <a:rPr lang="en-US" b="1" dirty="0"/>
              <a:t>Additional Resources:</a:t>
            </a:r>
            <a:endParaRPr lang="en-US" dirty="0"/>
          </a:p>
          <a:p>
            <a:pPr marL="1012190" lvl="1" indent="-285750">
              <a:buFont typeface="Courier New"/>
              <a:buChar char="o"/>
            </a:pPr>
            <a:r>
              <a:rPr lang="en-US" dirty="0"/>
              <a:t>Google Attribution Models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32</a:t>
            </a:fld>
            <a:endParaRPr lang="en-US"/>
          </a:p>
        </p:txBody>
      </p:sp>
    </p:spTree>
    <p:extLst>
      <p:ext uri="{BB962C8B-B14F-4D97-AF65-F5344CB8AC3E}">
        <p14:creationId xmlns:p14="http://schemas.microsoft.com/office/powerpoint/2010/main" val="1419560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create customized tracking when running marketing campaigns. Here, we explain how to properly track a campaign click, for instance, using the Campaign URL Builder. </a:t>
            </a:r>
            <a:br>
              <a:rPr lang="en-US" dirty="0">
                <a:ea typeface="Calibri"/>
                <a:cs typeface="+mn-lt"/>
              </a:rPr>
            </a:br>
            <a:br>
              <a:rPr lang="en-US" dirty="0">
                <a:cs typeface="+mn-lt"/>
              </a:rPr>
            </a:br>
            <a:r>
              <a:rPr lang="en-US"/>
              <a:t>https://ga-dev-tools.google/campaign-url-builder/</a:t>
            </a:r>
            <a:endParaRPr lang="fr-FR"/>
          </a:p>
        </p:txBody>
      </p:sp>
      <p:sp>
        <p:nvSpPr>
          <p:cNvPr id="4" name="Slide Number Placeholder 3"/>
          <p:cNvSpPr>
            <a:spLocks noGrp="1"/>
          </p:cNvSpPr>
          <p:nvPr>
            <p:ph type="sldNum" sz="quarter" idx="5"/>
          </p:nvPr>
        </p:nvSpPr>
        <p:spPr/>
        <p:txBody>
          <a:bodyPr/>
          <a:lstStyle/>
          <a:p>
            <a:fld id="{C082528A-504D-42C8-8112-D4335BF0C069}" type="slidenum">
              <a:rPr lang="en-US"/>
              <a:t>33</a:t>
            </a:fld>
            <a:endParaRPr lang="en-US"/>
          </a:p>
        </p:txBody>
      </p:sp>
    </p:spTree>
    <p:extLst>
      <p:ext uri="{BB962C8B-B14F-4D97-AF65-F5344CB8AC3E}">
        <p14:creationId xmlns:p14="http://schemas.microsoft.com/office/powerpoint/2010/main" val="1487283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Introduction to the concept of time in Google Analytics.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34</a:t>
            </a:fld>
            <a:endParaRPr lang="fr-FR"/>
          </a:p>
        </p:txBody>
      </p:sp>
    </p:spTree>
    <p:extLst>
      <p:ext uri="{BB962C8B-B14F-4D97-AF65-F5344CB8AC3E}">
        <p14:creationId xmlns:p14="http://schemas.microsoft.com/office/powerpoint/2010/main" val="2906801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https://www.heartframework.com/</a:t>
            </a:r>
            <a:r>
              <a:rPr lang="en-US" dirty="0"/>
              <a:t> </a:t>
            </a:r>
            <a:br>
              <a:rPr lang="en-US" dirty="0">
                <a:ea typeface="Calibri"/>
                <a:cs typeface="+mn-lt"/>
              </a:rPr>
            </a:br>
            <a:br>
              <a:rPr lang="en-US" dirty="0">
                <a:ea typeface="Calibri"/>
                <a:cs typeface="+mn-lt"/>
              </a:rPr>
            </a:br>
            <a:r>
              <a:rPr lang="en-US" dirty="0"/>
              <a:t>📌 </a:t>
            </a:r>
            <a:r>
              <a:rPr lang="en-US" b="1" dirty="0"/>
              <a:t>Objective:</a:t>
            </a:r>
            <a:br>
              <a:rPr lang="en-US" b="1" dirty="0"/>
            </a:br>
            <a:r>
              <a:rPr lang="en-US" b="1" dirty="0"/>
              <a:t>The HEART Framework</a:t>
            </a:r>
            <a:r>
              <a:rPr lang="en-US" dirty="0"/>
              <a:t> is a user experience (UX) measurement methodology developed by </a:t>
            </a:r>
            <a:r>
              <a:rPr lang="en-US" b="1" dirty="0"/>
              <a:t>Google’s UX research team</a:t>
            </a:r>
            <a:r>
              <a:rPr lang="en-US" dirty="0"/>
              <a:t>. It helps businesses assess and improve their digital products based on key user experience metrics.</a:t>
            </a:r>
            <a:endParaRPr lang="en-US" dirty="0">
              <a:ea typeface="Calibri"/>
              <a:cs typeface="Calibri"/>
            </a:endParaRPr>
          </a:p>
          <a:p>
            <a:br>
              <a:rPr lang="en-US" dirty="0"/>
            </a:br>
            <a:endParaRPr lang="en-US" dirty="0"/>
          </a:p>
          <a:p>
            <a:r>
              <a:rPr lang="en-US" b="1" dirty="0"/>
              <a:t>What does HEART stand for?</a:t>
            </a:r>
            <a:endParaRPr lang="en-US"/>
          </a:p>
          <a:p>
            <a:r>
              <a:rPr lang="en-US" dirty="0"/>
              <a:t>The framework is divided into </a:t>
            </a:r>
            <a:r>
              <a:rPr lang="en-US" b="1" dirty="0"/>
              <a:t>five key dimensions</a:t>
            </a:r>
            <a:r>
              <a:rPr lang="en-US" dirty="0"/>
              <a:t> of user experience:</a:t>
            </a:r>
          </a:p>
          <a:p>
            <a:pPr marL="171450" indent="-171450">
              <a:buFont typeface="Arial"/>
              <a:buChar char="•"/>
            </a:pPr>
            <a:r>
              <a:rPr lang="en-US" b="1" dirty="0"/>
              <a:t>Happiness</a:t>
            </a:r>
            <a:r>
              <a:rPr lang="en-US" dirty="0"/>
              <a:t> – Measures user satisfaction and perception.</a:t>
            </a:r>
          </a:p>
          <a:p>
            <a:pPr marL="628650" lvl="1" indent="-171450">
              <a:buFont typeface="Arial"/>
              <a:buChar char="•"/>
            </a:pPr>
            <a:r>
              <a:rPr lang="en-US" dirty="0"/>
              <a:t>📊 </a:t>
            </a:r>
            <a:r>
              <a:rPr lang="en-US" b="1" dirty="0"/>
              <a:t>Examples</a:t>
            </a:r>
            <a:r>
              <a:rPr lang="en-US" dirty="0"/>
              <a:t>: Net Promoter Score (NPS), customer satisfaction surveys, app store ratings.</a:t>
            </a:r>
          </a:p>
          <a:p>
            <a:pPr marL="628650" lvl="1" indent="-171450">
              <a:buFont typeface="Arial"/>
              <a:buChar char="•"/>
            </a:pPr>
            <a:r>
              <a:rPr lang="en-US" dirty="0"/>
              <a:t>❓ </a:t>
            </a:r>
            <a:r>
              <a:rPr lang="en-US" b="1" dirty="0"/>
              <a:t>Why it matters?</a:t>
            </a:r>
            <a:r>
              <a:rPr lang="en-US" dirty="0"/>
              <a:t> Happy users are more likely to return and recommend your product.</a:t>
            </a:r>
          </a:p>
          <a:p>
            <a:pPr marL="171450" indent="-171450">
              <a:buFont typeface="Arial"/>
              <a:buChar char="•"/>
            </a:pPr>
            <a:r>
              <a:rPr lang="en-US" b="1" dirty="0"/>
              <a:t>Engagement</a:t>
            </a:r>
            <a:r>
              <a:rPr lang="en-US" dirty="0"/>
              <a:t> – Measures how actively users interact with the product.</a:t>
            </a:r>
          </a:p>
          <a:p>
            <a:pPr marL="628650" lvl="1" indent="-171450">
              <a:buFont typeface="Arial"/>
              <a:buChar char="•"/>
            </a:pPr>
            <a:r>
              <a:rPr lang="en-US" dirty="0"/>
              <a:t>📊 </a:t>
            </a:r>
            <a:r>
              <a:rPr lang="en-US" b="1" dirty="0"/>
              <a:t>Examples</a:t>
            </a:r>
            <a:r>
              <a:rPr lang="en-US" dirty="0"/>
              <a:t>: Session duration, pages per visit, interaction frequency.</a:t>
            </a:r>
          </a:p>
          <a:p>
            <a:pPr marL="628650" lvl="1" indent="-171450">
              <a:buFont typeface="Arial"/>
              <a:buChar char="•"/>
            </a:pPr>
            <a:r>
              <a:rPr lang="en-US" dirty="0"/>
              <a:t>❓ </a:t>
            </a:r>
            <a:r>
              <a:rPr lang="en-US" b="1" dirty="0"/>
              <a:t>Why it matters?</a:t>
            </a:r>
            <a:r>
              <a:rPr lang="en-US" dirty="0"/>
              <a:t> Higher engagement often indicates a better user experience.</a:t>
            </a:r>
          </a:p>
          <a:p>
            <a:pPr marL="171450" indent="-171450">
              <a:buFont typeface="Arial"/>
              <a:buChar char="•"/>
            </a:pPr>
            <a:r>
              <a:rPr lang="en-US" b="1" dirty="0"/>
              <a:t>Adoption</a:t>
            </a:r>
            <a:r>
              <a:rPr lang="en-US" dirty="0"/>
              <a:t> – Tracks how many users start using the product.</a:t>
            </a:r>
          </a:p>
          <a:p>
            <a:pPr marL="628650" lvl="1" indent="-171450">
              <a:buFont typeface="Arial"/>
              <a:buChar char="•"/>
            </a:pPr>
            <a:r>
              <a:rPr lang="en-US" dirty="0"/>
              <a:t>📊 </a:t>
            </a:r>
            <a:r>
              <a:rPr lang="en-US" b="1" dirty="0"/>
              <a:t>Examples</a:t>
            </a:r>
            <a:r>
              <a:rPr lang="en-US" dirty="0"/>
              <a:t>: New signups, first-time logins, downloads.</a:t>
            </a:r>
          </a:p>
          <a:p>
            <a:pPr marL="628650" lvl="1" indent="-171450">
              <a:buFont typeface="Arial"/>
              <a:buChar char="•"/>
            </a:pPr>
            <a:r>
              <a:rPr lang="en-US" dirty="0"/>
              <a:t>❓ </a:t>
            </a:r>
            <a:r>
              <a:rPr lang="en-US" b="1" dirty="0"/>
              <a:t>Why it matters?</a:t>
            </a:r>
            <a:r>
              <a:rPr lang="en-US" dirty="0"/>
              <a:t> Adoption rate reflects the product’s appeal and onboarding effectiveness.</a:t>
            </a:r>
          </a:p>
          <a:p>
            <a:pPr marL="171450" indent="-171450">
              <a:buFont typeface="Arial"/>
              <a:buChar char="•"/>
            </a:pPr>
            <a:r>
              <a:rPr lang="en-US" b="1" dirty="0"/>
              <a:t>Retention</a:t>
            </a:r>
            <a:r>
              <a:rPr lang="en-US" dirty="0"/>
              <a:t> – Measures how many users return over time.</a:t>
            </a:r>
          </a:p>
          <a:p>
            <a:pPr marL="628650" lvl="1" indent="-171450">
              <a:buFont typeface="Arial"/>
              <a:buChar char="•"/>
            </a:pPr>
            <a:r>
              <a:rPr lang="en-US" dirty="0"/>
              <a:t>📊 </a:t>
            </a:r>
            <a:r>
              <a:rPr lang="en-US" b="1" dirty="0"/>
              <a:t>Examples</a:t>
            </a:r>
            <a:r>
              <a:rPr lang="en-US" dirty="0"/>
              <a:t>: Customer churn rate, repeat visits, subscription renewals.</a:t>
            </a:r>
          </a:p>
          <a:p>
            <a:pPr marL="628650" lvl="1" indent="-171450">
              <a:buFont typeface="Arial"/>
              <a:buChar char="•"/>
            </a:pPr>
            <a:r>
              <a:rPr lang="en-US" dirty="0"/>
              <a:t>❓ </a:t>
            </a:r>
            <a:r>
              <a:rPr lang="en-US" b="1" dirty="0"/>
              <a:t>Why it matters?</a:t>
            </a:r>
            <a:r>
              <a:rPr lang="en-US" dirty="0"/>
              <a:t> High retention signals a strong value proposition and user loyalty.</a:t>
            </a:r>
          </a:p>
          <a:p>
            <a:pPr marL="171450" indent="-171450">
              <a:buFont typeface="Arial"/>
              <a:buChar char="•"/>
            </a:pPr>
            <a:r>
              <a:rPr lang="en-US" b="1" dirty="0"/>
              <a:t>Task Success</a:t>
            </a:r>
            <a:r>
              <a:rPr lang="en-US" dirty="0"/>
              <a:t> – Assesses how efficiently users complete key tasks.</a:t>
            </a:r>
          </a:p>
          <a:p>
            <a:pPr marL="628650" lvl="1" indent="-171450">
              <a:buFont typeface="Arial"/>
              <a:buChar char="•"/>
            </a:pPr>
            <a:r>
              <a:rPr lang="en-US" dirty="0"/>
              <a:t>📊 </a:t>
            </a:r>
            <a:r>
              <a:rPr lang="en-US" b="1" dirty="0"/>
              <a:t>Examples</a:t>
            </a:r>
            <a:r>
              <a:rPr lang="en-US" dirty="0"/>
              <a:t>: Conversion rates, form completion rates, error rates.</a:t>
            </a:r>
          </a:p>
          <a:p>
            <a:pPr marL="628650" lvl="1" indent="-171450">
              <a:buFont typeface="Arial"/>
              <a:buChar char="•"/>
            </a:pPr>
            <a:r>
              <a:rPr lang="en-US" dirty="0"/>
              <a:t>❓ </a:t>
            </a:r>
            <a:r>
              <a:rPr lang="en-US" b="1" dirty="0"/>
              <a:t>Why it matters?</a:t>
            </a:r>
            <a:r>
              <a:rPr lang="en-US" dirty="0"/>
              <a:t> A smooth task flow leads to better user satisfaction and higher conversions.</a:t>
            </a:r>
          </a:p>
          <a:p>
            <a:pPr lvl="1"/>
            <a:br>
              <a:rPr lang="en-US" dirty="0"/>
            </a:br>
            <a:endParaRPr lang="en-US" dirty="0"/>
          </a:p>
          <a:p>
            <a:pPr lvl="1"/>
            <a:r>
              <a:rPr lang="en-US" b="1" dirty="0"/>
              <a:t>Why Use the HEART Framework?</a:t>
            </a:r>
            <a:endParaRPr lang="en-US" dirty="0"/>
          </a:p>
          <a:p>
            <a:pPr lvl="1"/>
            <a:r>
              <a:rPr lang="en-US" dirty="0"/>
              <a:t>✅ Provides a </a:t>
            </a:r>
            <a:r>
              <a:rPr lang="en-US" b="1" dirty="0"/>
              <a:t>structured</a:t>
            </a:r>
            <a:r>
              <a:rPr lang="en-US" dirty="0"/>
              <a:t> way to measure UX effectiveness.</a:t>
            </a:r>
            <a:br>
              <a:rPr lang="en-US" dirty="0"/>
            </a:br>
            <a:r>
              <a:rPr lang="en-US" dirty="0"/>
              <a:t>✅ Helps align UX goals with </a:t>
            </a:r>
            <a:r>
              <a:rPr lang="en-US" b="1" dirty="0"/>
              <a:t>business objectives</a:t>
            </a:r>
            <a:r>
              <a:rPr lang="en-US" dirty="0"/>
              <a:t>.</a:t>
            </a:r>
            <a:br>
              <a:rPr lang="en-US" dirty="0"/>
            </a:br>
            <a:r>
              <a:rPr lang="en-US" dirty="0"/>
              <a:t>✅ Encourages </a:t>
            </a:r>
            <a:r>
              <a:rPr lang="en-US" b="1" dirty="0"/>
              <a:t>data-driven</a:t>
            </a:r>
            <a:r>
              <a:rPr lang="en-US" dirty="0"/>
              <a:t> decision-making.</a:t>
            </a:r>
            <a:br>
              <a:rPr lang="en-US" dirty="0"/>
            </a:br>
            <a:r>
              <a:rPr lang="en-US" dirty="0"/>
              <a:t>✅ Applicable to </a:t>
            </a:r>
            <a:r>
              <a:rPr lang="en-US" b="1" dirty="0"/>
              <a:t>websites, apps, and digital products</a:t>
            </a:r>
            <a:r>
              <a:rPr lang="en-US" dirty="0"/>
              <a:t>.</a:t>
            </a:r>
          </a:p>
          <a:p>
            <a:pPr lvl="1"/>
            <a:br>
              <a:rPr lang="en-US" dirty="0"/>
            </a:br>
            <a:endParaRPr lang="en-US" dirty="0"/>
          </a:p>
          <a:p>
            <a:pPr lvl="1"/>
            <a:r>
              <a:rPr lang="en-US" b="1" dirty="0"/>
              <a:t>How to Implement HEART in Google Analytics?</a:t>
            </a:r>
            <a:endParaRPr lang="en-US" dirty="0"/>
          </a:p>
          <a:p>
            <a:pPr lvl="1"/>
            <a:r>
              <a:rPr lang="en-US" dirty="0"/>
              <a:t>💡 </a:t>
            </a:r>
            <a:r>
              <a:rPr lang="en-US" b="1" dirty="0"/>
              <a:t>Happiness → Surveys &amp; NPS</a:t>
            </a:r>
            <a:endParaRPr lang="en-US" dirty="0"/>
          </a:p>
          <a:p>
            <a:pPr marL="171450" indent="-171450">
              <a:buFont typeface="Arial"/>
              <a:buChar char="•"/>
            </a:pPr>
            <a:r>
              <a:rPr lang="en-US" dirty="0"/>
              <a:t>Use Google Forms or Hotjar to collect </a:t>
            </a:r>
            <a:r>
              <a:rPr lang="en-US" b="1" dirty="0"/>
              <a:t>user feedback</a:t>
            </a:r>
            <a:r>
              <a:rPr lang="en-US" dirty="0"/>
              <a:t>.</a:t>
            </a:r>
          </a:p>
          <a:p>
            <a:r>
              <a:rPr lang="en-US" dirty="0"/>
              <a:t>💡 </a:t>
            </a:r>
            <a:r>
              <a:rPr lang="en-US" b="1" dirty="0"/>
              <a:t>Engagement → Session Metrics</a:t>
            </a:r>
            <a:endParaRPr lang="en-US" dirty="0"/>
          </a:p>
          <a:p>
            <a:pPr marL="171450" indent="-171450">
              <a:buFont typeface="Arial"/>
              <a:buChar char="•"/>
            </a:pPr>
            <a:r>
              <a:rPr lang="en-US" dirty="0"/>
              <a:t>Track </a:t>
            </a:r>
            <a:r>
              <a:rPr lang="en-US" b="1" dirty="0"/>
              <a:t>time on site, bounce rate, and event tracking</a:t>
            </a:r>
            <a:r>
              <a:rPr lang="en-US" dirty="0"/>
              <a:t> in </a:t>
            </a:r>
            <a:r>
              <a:rPr lang="en-US" b="1" dirty="0"/>
              <a:t>GA4</a:t>
            </a:r>
            <a:r>
              <a:rPr lang="en-US" dirty="0"/>
              <a:t>.</a:t>
            </a:r>
          </a:p>
          <a:p>
            <a:r>
              <a:rPr lang="en-US" dirty="0"/>
              <a:t>💡 </a:t>
            </a:r>
            <a:r>
              <a:rPr lang="en-US" b="1" dirty="0"/>
              <a:t>Adoption → Funnel Analysis</a:t>
            </a:r>
            <a:endParaRPr lang="en-US"/>
          </a:p>
          <a:p>
            <a:pPr marL="171450" indent="-171450">
              <a:buFont typeface="Arial"/>
              <a:buChar char="•"/>
            </a:pPr>
            <a:r>
              <a:rPr lang="en-US" dirty="0"/>
              <a:t>Use </a:t>
            </a:r>
            <a:r>
              <a:rPr lang="en-US" b="1" dirty="0"/>
              <a:t>GA4 events</a:t>
            </a:r>
            <a:r>
              <a:rPr lang="en-US" dirty="0"/>
              <a:t> to track </a:t>
            </a:r>
            <a:r>
              <a:rPr lang="en-US" b="1" dirty="0"/>
              <a:t>sign-ups and onboarding completion</a:t>
            </a:r>
            <a:r>
              <a:rPr lang="en-US" dirty="0"/>
              <a:t>.</a:t>
            </a:r>
          </a:p>
          <a:p>
            <a:r>
              <a:rPr lang="en-US" dirty="0"/>
              <a:t>💡 </a:t>
            </a:r>
            <a:r>
              <a:rPr lang="en-US" b="1" dirty="0"/>
              <a:t>Retention → User Cohorts</a:t>
            </a:r>
            <a:endParaRPr lang="en-US"/>
          </a:p>
          <a:p>
            <a:pPr marL="171450" indent="-171450">
              <a:buFont typeface="Arial"/>
              <a:buChar char="•"/>
            </a:pPr>
            <a:r>
              <a:rPr lang="en-US" dirty="0"/>
              <a:t>Use </a:t>
            </a:r>
            <a:r>
              <a:rPr lang="en-US" b="1" dirty="0"/>
              <a:t>GA4 cohort reports</a:t>
            </a:r>
            <a:r>
              <a:rPr lang="en-US" dirty="0"/>
              <a:t> to track </a:t>
            </a:r>
            <a:r>
              <a:rPr lang="en-US" b="1" dirty="0"/>
              <a:t>returning visitors</a:t>
            </a:r>
            <a:r>
              <a:rPr lang="en-US" dirty="0"/>
              <a:t> over time.</a:t>
            </a:r>
          </a:p>
          <a:p>
            <a:r>
              <a:rPr lang="en-US" dirty="0"/>
              <a:t>💡 </a:t>
            </a:r>
            <a:r>
              <a:rPr lang="en-US" b="1" dirty="0"/>
              <a:t>Task Success → Conversion Tracking</a:t>
            </a:r>
            <a:endParaRPr lang="en-US" dirty="0"/>
          </a:p>
          <a:p>
            <a:pPr marL="171450" indent="-171450">
              <a:buFont typeface="Arial"/>
              <a:buChar char="•"/>
            </a:pPr>
            <a:r>
              <a:rPr lang="en-US" dirty="0"/>
              <a:t>Set up </a:t>
            </a:r>
            <a:r>
              <a:rPr lang="en-US" b="1" dirty="0"/>
              <a:t>goal tracking</a:t>
            </a:r>
            <a:r>
              <a:rPr lang="en-US" dirty="0"/>
              <a:t> for key actions (e.g., purchases, signups).</a:t>
            </a:r>
          </a:p>
          <a:p>
            <a:br>
              <a:rPr lang="en-US" dirty="0"/>
            </a:br>
            <a:endParaRPr lang="en-US" dirty="0"/>
          </a:p>
          <a:p>
            <a:r>
              <a:rPr lang="en-US" b="1" dirty="0"/>
              <a:t>Additional Resources</a:t>
            </a:r>
            <a:endParaRPr lang="en-US"/>
          </a:p>
          <a:p>
            <a:r>
              <a:rPr lang="en-US" dirty="0"/>
              <a:t>🔗 </a:t>
            </a:r>
            <a:r>
              <a:rPr lang="en-US" b="1" dirty="0"/>
              <a:t>Google’s HEART Framework Overview</a:t>
            </a:r>
            <a:r>
              <a:rPr lang="en-US" dirty="0"/>
              <a:t>: </a:t>
            </a:r>
            <a:r>
              <a:rPr lang="en-US" dirty="0">
                <a:hlinkClick r:id="rId3"/>
              </a:rPr>
              <a:t>HEART Framework</a:t>
            </a:r>
            <a:br>
              <a:rPr lang="en-US" dirty="0"/>
            </a:br>
            <a:r>
              <a:rPr lang="en-US" dirty="0"/>
              <a:t>🔗 </a:t>
            </a:r>
            <a:r>
              <a:rPr lang="en-US" b="1" dirty="0"/>
              <a:t>User-Centered Metrics</a:t>
            </a:r>
            <a:r>
              <a:rPr lang="en-US" dirty="0"/>
              <a:t>: Google UX Research</a:t>
            </a:r>
          </a:p>
          <a:p>
            <a:endParaRPr lang="en-US" dirty="0">
              <a:ea typeface="Calibri"/>
              <a:cs typeface="+mn-lt"/>
            </a:endParaRPr>
          </a:p>
        </p:txBody>
      </p:sp>
      <p:sp>
        <p:nvSpPr>
          <p:cNvPr id="4" name="Slide Number Placeholder 3"/>
          <p:cNvSpPr>
            <a:spLocks noGrp="1"/>
          </p:cNvSpPr>
          <p:nvPr>
            <p:ph type="sldNum" sz="quarter" idx="5"/>
          </p:nvPr>
        </p:nvSpPr>
        <p:spPr/>
        <p:txBody>
          <a:bodyPr/>
          <a:lstStyle/>
          <a:p>
            <a:fld id="{C082528A-504D-42C8-8112-D4335BF0C069}" type="slidenum">
              <a:rPr lang="en-US"/>
              <a:t>35</a:t>
            </a:fld>
            <a:endParaRPr lang="en-US"/>
          </a:p>
        </p:txBody>
      </p:sp>
    </p:spTree>
    <p:extLst>
      <p:ext uri="{BB962C8B-B14F-4D97-AF65-F5344CB8AC3E}">
        <p14:creationId xmlns:p14="http://schemas.microsoft.com/office/powerpoint/2010/main" val="83456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A9FED-27BE-A59A-70E8-6BF93B094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4B3EA-7C1A-E8A4-F355-96BFCC737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0AE5BC-915A-952C-F190-7D46B8357374}"/>
              </a:ext>
            </a:extLst>
          </p:cNvPr>
          <p:cNvSpPr>
            <a:spLocks noGrp="1"/>
          </p:cNvSpPr>
          <p:nvPr>
            <p:ph type="body" idx="1"/>
          </p:nvPr>
        </p:nvSpPr>
        <p:spPr/>
        <p:txBody>
          <a:bodyPr/>
          <a:lstStyle/>
          <a:p>
            <a:r>
              <a:rPr lang="en-US" dirty="0">
                <a:hlinkClick r:id="rId3"/>
              </a:rPr>
              <a:t>https://www.heartframework.com/</a:t>
            </a:r>
            <a:r>
              <a:rPr lang="en-US" dirty="0"/>
              <a:t> </a:t>
            </a:r>
            <a:br>
              <a:rPr lang="en-US" dirty="0">
                <a:ea typeface="Calibri"/>
                <a:cs typeface="+mn-lt"/>
              </a:rPr>
            </a:br>
            <a:br>
              <a:rPr lang="en-US" dirty="0">
                <a:ea typeface="Calibri"/>
                <a:cs typeface="+mn-lt"/>
              </a:rPr>
            </a:br>
            <a:r>
              <a:rPr lang="en-US" dirty="0"/>
              <a:t>a completed framework card for a client. </a:t>
            </a:r>
            <a:endParaRPr lang="en-US" dirty="0">
              <a:ea typeface="Calibri"/>
              <a:cs typeface="Calibri"/>
            </a:endParaRPr>
          </a:p>
        </p:txBody>
      </p:sp>
      <p:sp>
        <p:nvSpPr>
          <p:cNvPr id="4" name="Slide Number Placeholder 3">
            <a:extLst>
              <a:ext uri="{FF2B5EF4-FFF2-40B4-BE49-F238E27FC236}">
                <a16:creationId xmlns:a16="http://schemas.microsoft.com/office/drawing/2014/main" id="{A8894057-FA96-EDFC-BDDC-58EF79A00D54}"/>
              </a:ext>
            </a:extLst>
          </p:cNvPr>
          <p:cNvSpPr>
            <a:spLocks noGrp="1"/>
          </p:cNvSpPr>
          <p:nvPr>
            <p:ph type="sldNum" sz="quarter" idx="5"/>
          </p:nvPr>
        </p:nvSpPr>
        <p:spPr/>
        <p:txBody>
          <a:bodyPr/>
          <a:lstStyle/>
          <a:p>
            <a:fld id="{C082528A-504D-42C8-8112-D4335BF0C069}" type="slidenum">
              <a:rPr lang="en-US"/>
              <a:t>36</a:t>
            </a:fld>
            <a:endParaRPr lang="en-US"/>
          </a:p>
        </p:txBody>
      </p:sp>
    </p:spTree>
    <p:extLst>
      <p:ext uri="{BB962C8B-B14F-4D97-AF65-F5344CB8AC3E}">
        <p14:creationId xmlns:p14="http://schemas.microsoft.com/office/powerpoint/2010/main" val="1133733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We're revisiting the exercise in Google's demo account on Google's shopping site.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37</a:t>
            </a:fld>
            <a:endParaRPr lang="fr-FR"/>
          </a:p>
        </p:txBody>
      </p:sp>
    </p:spTree>
    <p:extLst>
      <p:ext uri="{BB962C8B-B14F-4D97-AF65-F5344CB8AC3E}">
        <p14:creationId xmlns:p14="http://schemas.microsoft.com/office/powerpoint/2010/main" val="2886017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The exercise is now done alone or in pairs, and you need to find slightly more complex metrics. </a:t>
            </a:r>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38</a:t>
            </a:fld>
            <a:endParaRPr lang="en-US"/>
          </a:p>
        </p:txBody>
      </p:sp>
    </p:spTree>
    <p:extLst>
      <p:ext uri="{BB962C8B-B14F-4D97-AF65-F5344CB8AC3E}">
        <p14:creationId xmlns:p14="http://schemas.microsoft.com/office/powerpoint/2010/main" val="2529185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9FE27-C43D-A14B-FDAB-C36A4AFFC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ABE43-E3E1-D791-0F98-538375580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9AA2D-85F6-4553-19DF-ECAA51D7DFF5}"/>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Here, students are asked to create a custom audience in Google Analytics using the demo account. </a:t>
            </a:r>
            <a:endParaRPr lang="en-US">
              <a:ea typeface="Calibri"/>
              <a:cs typeface="Calibri"/>
            </a:endParaRPr>
          </a:p>
        </p:txBody>
      </p:sp>
      <p:sp>
        <p:nvSpPr>
          <p:cNvPr id="4" name="Slide Number Placeholder 3">
            <a:extLst>
              <a:ext uri="{FF2B5EF4-FFF2-40B4-BE49-F238E27FC236}">
                <a16:creationId xmlns:a16="http://schemas.microsoft.com/office/drawing/2014/main" id="{C74FE87F-BDC4-E6C5-5222-1ED47CD5AAE9}"/>
              </a:ext>
            </a:extLst>
          </p:cNvPr>
          <p:cNvSpPr>
            <a:spLocks noGrp="1"/>
          </p:cNvSpPr>
          <p:nvPr>
            <p:ph type="sldNum" sz="quarter" idx="5"/>
          </p:nvPr>
        </p:nvSpPr>
        <p:spPr/>
        <p:txBody>
          <a:bodyPr/>
          <a:lstStyle/>
          <a:p>
            <a:fld id="{C082528A-504D-42C8-8112-D4335BF0C069}" type="slidenum">
              <a:rPr lang="en-US"/>
              <a:t>39</a:t>
            </a:fld>
            <a:endParaRPr lang="en-US"/>
          </a:p>
        </p:txBody>
      </p:sp>
    </p:spTree>
    <p:extLst>
      <p:ext uri="{BB962C8B-B14F-4D97-AF65-F5344CB8AC3E}">
        <p14:creationId xmlns:p14="http://schemas.microsoft.com/office/powerpoint/2010/main" val="309697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Take any website after first verifying that there are numerous trackers installed. </a:t>
            </a: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4</a:t>
            </a:fld>
            <a:endParaRPr lang="fr-FR"/>
          </a:p>
        </p:txBody>
      </p:sp>
    </p:spTree>
    <p:extLst>
      <p:ext uri="{BB962C8B-B14F-4D97-AF65-F5344CB8AC3E}">
        <p14:creationId xmlns:p14="http://schemas.microsoft.com/office/powerpoint/2010/main" val="799049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7B093-CB27-CD8A-21D2-90AFEA760D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2A982-0EC8-B846-AEB6-011ACAE7A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33C37E-39B1-4CEE-2472-CA33EDDDB27B}"/>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Here, students are asked to create a custom acquisition funnel in the Google Analytics demo account. </a:t>
            </a:r>
            <a:endParaRPr lang="en-US">
              <a:ea typeface="Calibri"/>
              <a:cs typeface="Calibri"/>
            </a:endParaRPr>
          </a:p>
        </p:txBody>
      </p:sp>
      <p:sp>
        <p:nvSpPr>
          <p:cNvPr id="4" name="Slide Number Placeholder 3">
            <a:extLst>
              <a:ext uri="{FF2B5EF4-FFF2-40B4-BE49-F238E27FC236}">
                <a16:creationId xmlns:a16="http://schemas.microsoft.com/office/drawing/2014/main" id="{095B6735-406B-56C1-E6C3-A7F6C36DDA5F}"/>
              </a:ext>
            </a:extLst>
          </p:cNvPr>
          <p:cNvSpPr>
            <a:spLocks noGrp="1"/>
          </p:cNvSpPr>
          <p:nvPr>
            <p:ph type="sldNum" sz="quarter" idx="5"/>
          </p:nvPr>
        </p:nvSpPr>
        <p:spPr/>
        <p:txBody>
          <a:bodyPr/>
          <a:lstStyle/>
          <a:p>
            <a:fld id="{C082528A-504D-42C8-8112-D4335BF0C069}" type="slidenum">
              <a:rPr lang="en-US"/>
              <a:t>40</a:t>
            </a:fld>
            <a:endParaRPr lang="en-US"/>
          </a:p>
        </p:txBody>
      </p:sp>
    </p:spTree>
    <p:extLst>
      <p:ext uri="{BB962C8B-B14F-4D97-AF65-F5344CB8AC3E}">
        <p14:creationId xmlns:p14="http://schemas.microsoft.com/office/powerpoint/2010/main" val="2587778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goal here is to take a few minutes to discuss business challenges and how to transform them into metrics in Analytics. This is an essential role of the Digital Product Manager.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41</a:t>
            </a:fld>
            <a:endParaRPr lang="fr-FR"/>
          </a:p>
        </p:txBody>
      </p:sp>
    </p:spTree>
    <p:extLst>
      <p:ext uri="{BB962C8B-B14F-4D97-AF65-F5344CB8AC3E}">
        <p14:creationId xmlns:p14="http://schemas.microsoft.com/office/powerpoint/2010/main" val="59799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A89EF-FCB9-BFC0-3C51-4AC117AE3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A83F8-6D4A-DA22-6467-F7FF81C36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51CDB-1752-2C43-498F-779B543B6DF5}"/>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We continue the exercise alone or in pairs to be able to calculate the acquisition rate. </a:t>
            </a:r>
            <a:endParaRPr lang="en-US">
              <a:ea typeface="Calibri"/>
              <a:cs typeface="Calibri"/>
            </a:endParaRPr>
          </a:p>
        </p:txBody>
      </p:sp>
      <p:sp>
        <p:nvSpPr>
          <p:cNvPr id="4" name="Slide Number Placeholder 3">
            <a:extLst>
              <a:ext uri="{FF2B5EF4-FFF2-40B4-BE49-F238E27FC236}">
                <a16:creationId xmlns:a16="http://schemas.microsoft.com/office/drawing/2014/main" id="{596C9F4C-70FD-5766-805E-9099DD8DB1A1}"/>
              </a:ext>
            </a:extLst>
          </p:cNvPr>
          <p:cNvSpPr>
            <a:spLocks noGrp="1"/>
          </p:cNvSpPr>
          <p:nvPr>
            <p:ph type="sldNum" sz="quarter" idx="5"/>
          </p:nvPr>
        </p:nvSpPr>
        <p:spPr/>
        <p:txBody>
          <a:bodyPr/>
          <a:lstStyle/>
          <a:p>
            <a:fld id="{C082528A-504D-42C8-8112-D4335BF0C069}" type="slidenum">
              <a:rPr lang="en-US"/>
              <a:t>42</a:t>
            </a:fld>
            <a:endParaRPr lang="en-US"/>
          </a:p>
        </p:txBody>
      </p:sp>
    </p:spTree>
    <p:extLst>
      <p:ext uri="{BB962C8B-B14F-4D97-AF65-F5344CB8AC3E}">
        <p14:creationId xmlns:p14="http://schemas.microsoft.com/office/powerpoint/2010/main" val="2040038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0020-B30F-16F7-E80D-DBCA66916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93C44-3383-3C59-24FF-F6BA840AF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2BE0E-1D7F-205D-8A64-E786F3CF4754}"/>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The goal here, in this exercise, is to identify the main traffic sources from a marketing perspective. </a:t>
            </a:r>
            <a:endParaRPr lang="en-US">
              <a:ea typeface="Calibri"/>
              <a:cs typeface="Calibri"/>
            </a:endParaRPr>
          </a:p>
        </p:txBody>
      </p:sp>
      <p:sp>
        <p:nvSpPr>
          <p:cNvPr id="4" name="Slide Number Placeholder 3">
            <a:extLst>
              <a:ext uri="{FF2B5EF4-FFF2-40B4-BE49-F238E27FC236}">
                <a16:creationId xmlns:a16="http://schemas.microsoft.com/office/drawing/2014/main" id="{5AF680FC-5B22-F524-6EF4-281913051B47}"/>
              </a:ext>
            </a:extLst>
          </p:cNvPr>
          <p:cNvSpPr>
            <a:spLocks noGrp="1"/>
          </p:cNvSpPr>
          <p:nvPr>
            <p:ph type="sldNum" sz="quarter" idx="5"/>
          </p:nvPr>
        </p:nvSpPr>
        <p:spPr/>
        <p:txBody>
          <a:bodyPr/>
          <a:lstStyle/>
          <a:p>
            <a:fld id="{C082528A-504D-42C8-8112-D4335BF0C069}" type="slidenum">
              <a:rPr lang="en-US"/>
              <a:t>43</a:t>
            </a:fld>
            <a:endParaRPr lang="en-US"/>
          </a:p>
        </p:txBody>
      </p:sp>
    </p:spTree>
    <p:extLst>
      <p:ext uri="{BB962C8B-B14F-4D97-AF65-F5344CB8AC3E}">
        <p14:creationId xmlns:p14="http://schemas.microsoft.com/office/powerpoint/2010/main" val="449901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4368B-5605-82D3-05A3-3E5C99BCC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0BFD3-C065-8468-AEEE-CDAA7F3BA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F1612-86F8-6E98-F7EA-C4C3714B5397}"/>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The goal here is to introduce the concept of adding to the cart and its implications for conversion. </a:t>
            </a:r>
            <a:endParaRPr lang="en-US">
              <a:ea typeface="Calibri"/>
              <a:cs typeface="Calibri"/>
            </a:endParaRPr>
          </a:p>
        </p:txBody>
      </p:sp>
      <p:sp>
        <p:nvSpPr>
          <p:cNvPr id="4" name="Slide Number Placeholder 3">
            <a:extLst>
              <a:ext uri="{FF2B5EF4-FFF2-40B4-BE49-F238E27FC236}">
                <a16:creationId xmlns:a16="http://schemas.microsoft.com/office/drawing/2014/main" id="{4E1F6C88-C0E0-0A28-486A-0AF13EFB09DB}"/>
              </a:ext>
            </a:extLst>
          </p:cNvPr>
          <p:cNvSpPr>
            <a:spLocks noGrp="1"/>
          </p:cNvSpPr>
          <p:nvPr>
            <p:ph type="sldNum" sz="quarter" idx="5"/>
          </p:nvPr>
        </p:nvSpPr>
        <p:spPr/>
        <p:txBody>
          <a:bodyPr/>
          <a:lstStyle/>
          <a:p>
            <a:fld id="{C082528A-504D-42C8-8112-D4335BF0C069}" type="slidenum">
              <a:rPr lang="en-US"/>
              <a:t>44</a:t>
            </a:fld>
            <a:endParaRPr lang="en-US"/>
          </a:p>
        </p:txBody>
      </p:sp>
    </p:spTree>
    <p:extLst>
      <p:ext uri="{BB962C8B-B14F-4D97-AF65-F5344CB8AC3E}">
        <p14:creationId xmlns:p14="http://schemas.microsoft.com/office/powerpoint/2010/main" val="834219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AAFDC-CCBC-263F-C1F8-F80A62B06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FAD23-70F4-0AC4-CD36-8E8E2299C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0DB1A-25B7-4695-578D-48EE2BAAA79F}"/>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Here, we raise public awareness about the geographical exploration of data, with some warnings regarding the quality of data associated with IP addresses. </a:t>
            </a:r>
            <a:endParaRPr lang="en-US">
              <a:ea typeface="Calibri"/>
              <a:cs typeface="Calibri"/>
            </a:endParaRPr>
          </a:p>
        </p:txBody>
      </p:sp>
      <p:sp>
        <p:nvSpPr>
          <p:cNvPr id="4" name="Slide Number Placeholder 3">
            <a:extLst>
              <a:ext uri="{FF2B5EF4-FFF2-40B4-BE49-F238E27FC236}">
                <a16:creationId xmlns:a16="http://schemas.microsoft.com/office/drawing/2014/main" id="{364B8308-3922-91C8-1413-46A74C71A0F3}"/>
              </a:ext>
            </a:extLst>
          </p:cNvPr>
          <p:cNvSpPr>
            <a:spLocks noGrp="1"/>
          </p:cNvSpPr>
          <p:nvPr>
            <p:ph type="sldNum" sz="quarter" idx="5"/>
          </p:nvPr>
        </p:nvSpPr>
        <p:spPr/>
        <p:txBody>
          <a:bodyPr/>
          <a:lstStyle/>
          <a:p>
            <a:fld id="{C082528A-504D-42C8-8112-D4335BF0C069}" type="slidenum">
              <a:rPr lang="en-US"/>
              <a:t>45</a:t>
            </a:fld>
            <a:endParaRPr lang="en-US"/>
          </a:p>
        </p:txBody>
      </p:sp>
    </p:spTree>
    <p:extLst>
      <p:ext uri="{BB962C8B-B14F-4D97-AF65-F5344CB8AC3E}">
        <p14:creationId xmlns:p14="http://schemas.microsoft.com/office/powerpoint/2010/main" val="212445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260FE-1463-FD35-4D00-AEB4DA279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D5E30-0A2C-992D-9B82-7694522DF7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326E1-BF95-1D84-284B-BD9B7C6D8EBE}"/>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optional exercise where we play with a second dimension to achieve more precise traffic and analytics </a:t>
            </a:r>
            <a:endParaRPr lang="en-US">
              <a:ea typeface="Calibri"/>
              <a:cs typeface="Calibri"/>
            </a:endParaRPr>
          </a:p>
        </p:txBody>
      </p:sp>
      <p:sp>
        <p:nvSpPr>
          <p:cNvPr id="4" name="Slide Number Placeholder 3">
            <a:extLst>
              <a:ext uri="{FF2B5EF4-FFF2-40B4-BE49-F238E27FC236}">
                <a16:creationId xmlns:a16="http://schemas.microsoft.com/office/drawing/2014/main" id="{F947CE80-6D78-4303-BE4B-DCCC4EF3552E}"/>
              </a:ext>
            </a:extLst>
          </p:cNvPr>
          <p:cNvSpPr>
            <a:spLocks noGrp="1"/>
          </p:cNvSpPr>
          <p:nvPr>
            <p:ph type="sldNum" sz="quarter" idx="5"/>
          </p:nvPr>
        </p:nvSpPr>
        <p:spPr/>
        <p:txBody>
          <a:bodyPr/>
          <a:lstStyle/>
          <a:p>
            <a:fld id="{C082528A-504D-42C8-8112-D4335BF0C069}" type="slidenum">
              <a:rPr lang="en-US"/>
              <a:t>46</a:t>
            </a:fld>
            <a:endParaRPr lang="en-US"/>
          </a:p>
        </p:txBody>
      </p:sp>
    </p:spTree>
    <p:extLst>
      <p:ext uri="{BB962C8B-B14F-4D97-AF65-F5344CB8AC3E}">
        <p14:creationId xmlns:p14="http://schemas.microsoft.com/office/powerpoint/2010/main" val="2285017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9E572-4AC6-8D4D-97FD-DB8095D26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793A2-80FF-A46F-A6B0-F41531EDF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5FC281-0134-ACBC-0B0B-EE61AE94120A}"/>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The purpose of the exercise here is to specifically identify mobile traffic. </a:t>
            </a:r>
            <a:endParaRPr lang="en-US">
              <a:ea typeface="Calibri"/>
              <a:cs typeface="Calibri"/>
            </a:endParaRPr>
          </a:p>
        </p:txBody>
      </p:sp>
      <p:sp>
        <p:nvSpPr>
          <p:cNvPr id="4" name="Slide Number Placeholder 3">
            <a:extLst>
              <a:ext uri="{FF2B5EF4-FFF2-40B4-BE49-F238E27FC236}">
                <a16:creationId xmlns:a16="http://schemas.microsoft.com/office/drawing/2014/main" id="{BB7DAFF9-34EB-42BE-CDFE-E2637B1FD1BC}"/>
              </a:ext>
            </a:extLst>
          </p:cNvPr>
          <p:cNvSpPr>
            <a:spLocks noGrp="1"/>
          </p:cNvSpPr>
          <p:nvPr>
            <p:ph type="sldNum" sz="quarter" idx="5"/>
          </p:nvPr>
        </p:nvSpPr>
        <p:spPr/>
        <p:txBody>
          <a:bodyPr/>
          <a:lstStyle/>
          <a:p>
            <a:fld id="{C082528A-504D-42C8-8112-D4335BF0C069}" type="slidenum">
              <a:rPr lang="en-US"/>
              <a:t>47</a:t>
            </a:fld>
            <a:endParaRPr lang="en-US"/>
          </a:p>
        </p:txBody>
      </p:sp>
    </p:spTree>
    <p:extLst>
      <p:ext uri="{BB962C8B-B14F-4D97-AF65-F5344CB8AC3E}">
        <p14:creationId xmlns:p14="http://schemas.microsoft.com/office/powerpoint/2010/main" val="207036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D9DB-05D3-99AB-828B-8C16608ED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53FD02-E575-5E15-BD46-DA2FACE5C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22462-9D90-53F9-4B1C-CF60833C7F25}"/>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Here, the concept of paid traffic is introduced through specific filters. </a:t>
            </a:r>
            <a:endParaRPr lang="en-US">
              <a:ea typeface="Calibri"/>
              <a:cs typeface="Calibri"/>
            </a:endParaRPr>
          </a:p>
        </p:txBody>
      </p:sp>
      <p:sp>
        <p:nvSpPr>
          <p:cNvPr id="4" name="Slide Number Placeholder 3">
            <a:extLst>
              <a:ext uri="{FF2B5EF4-FFF2-40B4-BE49-F238E27FC236}">
                <a16:creationId xmlns:a16="http://schemas.microsoft.com/office/drawing/2014/main" id="{5CC650ED-DA5C-D318-C9E0-BF3C75203D82}"/>
              </a:ext>
            </a:extLst>
          </p:cNvPr>
          <p:cNvSpPr>
            <a:spLocks noGrp="1"/>
          </p:cNvSpPr>
          <p:nvPr>
            <p:ph type="sldNum" sz="quarter" idx="5"/>
          </p:nvPr>
        </p:nvSpPr>
        <p:spPr/>
        <p:txBody>
          <a:bodyPr/>
          <a:lstStyle/>
          <a:p>
            <a:fld id="{C082528A-504D-42C8-8112-D4335BF0C069}" type="slidenum">
              <a:rPr lang="en-US"/>
              <a:t>48</a:t>
            </a:fld>
            <a:endParaRPr lang="en-US"/>
          </a:p>
        </p:txBody>
      </p:sp>
    </p:spTree>
    <p:extLst>
      <p:ext uri="{BB962C8B-B14F-4D97-AF65-F5344CB8AC3E}">
        <p14:creationId xmlns:p14="http://schemas.microsoft.com/office/powerpoint/2010/main" val="169810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7340D-5A36-1B81-7007-10A997BFC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CC30BD-3F1C-2A01-1C69-A7368DDFA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10C61-6C79-88BF-EC1A-B8889BC0D789}"/>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The task here is to identify the duration of sessions by geographical area. </a:t>
            </a:r>
            <a:endParaRPr lang="en-US">
              <a:ea typeface="Calibri"/>
              <a:cs typeface="Calibri"/>
            </a:endParaRPr>
          </a:p>
        </p:txBody>
      </p:sp>
      <p:sp>
        <p:nvSpPr>
          <p:cNvPr id="4" name="Slide Number Placeholder 3">
            <a:extLst>
              <a:ext uri="{FF2B5EF4-FFF2-40B4-BE49-F238E27FC236}">
                <a16:creationId xmlns:a16="http://schemas.microsoft.com/office/drawing/2014/main" id="{12CE10EC-F43E-9383-1355-50BE15E58105}"/>
              </a:ext>
            </a:extLst>
          </p:cNvPr>
          <p:cNvSpPr>
            <a:spLocks noGrp="1"/>
          </p:cNvSpPr>
          <p:nvPr>
            <p:ph type="sldNum" sz="quarter" idx="5"/>
          </p:nvPr>
        </p:nvSpPr>
        <p:spPr/>
        <p:txBody>
          <a:bodyPr/>
          <a:lstStyle/>
          <a:p>
            <a:fld id="{C082528A-504D-42C8-8112-D4335BF0C069}" type="slidenum">
              <a:rPr lang="en-US"/>
              <a:t>49</a:t>
            </a:fld>
            <a:endParaRPr lang="en-US"/>
          </a:p>
        </p:txBody>
      </p:sp>
    </p:spTree>
    <p:extLst>
      <p:ext uri="{BB962C8B-B14F-4D97-AF65-F5344CB8AC3E}">
        <p14:creationId xmlns:p14="http://schemas.microsoft.com/office/powerpoint/2010/main" val="361689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There are many tracking solutions available.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5</a:t>
            </a:fld>
            <a:endParaRPr lang="fr-FR"/>
          </a:p>
        </p:txBody>
      </p:sp>
    </p:spTree>
    <p:extLst>
      <p:ext uri="{BB962C8B-B14F-4D97-AF65-F5344CB8AC3E}">
        <p14:creationId xmlns:p14="http://schemas.microsoft.com/office/powerpoint/2010/main" val="172528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3EE86-F4D8-DB17-FB72-6B36D733F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E288C-AD6A-6EA4-5F85-551E5F971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CD0C6-B947-F8C4-72CB-ED22290F2F56}"/>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The aim of the exercise here is to raise awareness not only of the geographical dimension but also of the device used by the user to browse the website. </a:t>
            </a:r>
            <a:endParaRPr lang="en-US">
              <a:ea typeface="Calibri"/>
              <a:cs typeface="Calibri"/>
            </a:endParaRPr>
          </a:p>
        </p:txBody>
      </p:sp>
      <p:sp>
        <p:nvSpPr>
          <p:cNvPr id="4" name="Slide Number Placeholder 3">
            <a:extLst>
              <a:ext uri="{FF2B5EF4-FFF2-40B4-BE49-F238E27FC236}">
                <a16:creationId xmlns:a16="http://schemas.microsoft.com/office/drawing/2014/main" id="{334E42A1-749D-0D62-15DF-4BF98A02E820}"/>
              </a:ext>
            </a:extLst>
          </p:cNvPr>
          <p:cNvSpPr>
            <a:spLocks noGrp="1"/>
          </p:cNvSpPr>
          <p:nvPr>
            <p:ph type="sldNum" sz="quarter" idx="5"/>
          </p:nvPr>
        </p:nvSpPr>
        <p:spPr/>
        <p:txBody>
          <a:bodyPr/>
          <a:lstStyle/>
          <a:p>
            <a:fld id="{C082528A-504D-42C8-8112-D4335BF0C069}" type="slidenum">
              <a:rPr lang="en-US"/>
              <a:t>50</a:t>
            </a:fld>
            <a:endParaRPr lang="en-US"/>
          </a:p>
        </p:txBody>
      </p:sp>
    </p:spTree>
    <p:extLst>
      <p:ext uri="{BB962C8B-B14F-4D97-AF65-F5344CB8AC3E}">
        <p14:creationId xmlns:p14="http://schemas.microsoft.com/office/powerpoint/2010/main" val="12689189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7E48-B969-3B98-5ADE-266C19BEA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FF595-744C-82B1-7944-1AD2FC488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2BA91-3456-A182-5B9C-7F059B1B30F6}"/>
              </a:ext>
            </a:extLst>
          </p:cNvPr>
          <p:cNvSpPr>
            <a:spLocks noGrp="1"/>
          </p:cNvSpPr>
          <p:nvPr>
            <p:ph type="body" idx="1"/>
          </p:nvPr>
        </p:nvSpPr>
        <p:spPr/>
        <p:txBody>
          <a:bodyPr/>
          <a:lstStyle/>
          <a:p>
            <a:r>
              <a:rPr lang="en-US" dirty="0">
                <a:hlinkClick r:id="rId3"/>
              </a:rPr>
              <a:t>https://support.google.com/analytics/answer/6367342?sjid=16769843298055703284-EU#access&amp;zippy=%2Cin-this-article</a:t>
            </a:r>
            <a:br>
              <a:rPr lang="en-US" dirty="0">
                <a:ea typeface="Calibri"/>
                <a:cs typeface="+mn-lt"/>
              </a:rPr>
            </a:br>
            <a:br>
              <a:rPr lang="en-US" dirty="0">
                <a:ea typeface="Calibri"/>
                <a:cs typeface="+mn-lt"/>
              </a:rPr>
            </a:br>
            <a:r>
              <a:rPr lang="en-US"/>
              <a:t>Focus in this exercise on recurring traffic. </a:t>
            </a:r>
            <a:endParaRPr lang="en-US">
              <a:ea typeface="Calibri"/>
              <a:cs typeface="Calibri"/>
            </a:endParaRPr>
          </a:p>
        </p:txBody>
      </p:sp>
      <p:sp>
        <p:nvSpPr>
          <p:cNvPr id="4" name="Slide Number Placeholder 3">
            <a:extLst>
              <a:ext uri="{FF2B5EF4-FFF2-40B4-BE49-F238E27FC236}">
                <a16:creationId xmlns:a16="http://schemas.microsoft.com/office/drawing/2014/main" id="{31E60DCC-80D8-3F67-6245-1BCFF92655C6}"/>
              </a:ext>
            </a:extLst>
          </p:cNvPr>
          <p:cNvSpPr>
            <a:spLocks noGrp="1"/>
          </p:cNvSpPr>
          <p:nvPr>
            <p:ph type="sldNum" sz="quarter" idx="5"/>
          </p:nvPr>
        </p:nvSpPr>
        <p:spPr/>
        <p:txBody>
          <a:bodyPr/>
          <a:lstStyle/>
          <a:p>
            <a:fld id="{C082528A-504D-42C8-8112-D4335BF0C069}" type="slidenum">
              <a:rPr lang="en-US"/>
              <a:t>51</a:t>
            </a:fld>
            <a:endParaRPr lang="en-US"/>
          </a:p>
        </p:txBody>
      </p:sp>
    </p:spTree>
    <p:extLst>
      <p:ext uri="{BB962C8B-B14F-4D97-AF65-F5344CB8AC3E}">
        <p14:creationId xmlns:p14="http://schemas.microsoft.com/office/powerpoint/2010/main" val="3639245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52</a:t>
            </a:fld>
            <a:endParaRPr lang="fr-BE"/>
          </a:p>
        </p:txBody>
      </p:sp>
    </p:spTree>
    <p:extLst>
      <p:ext uri="{BB962C8B-B14F-4D97-AF65-F5344CB8AC3E}">
        <p14:creationId xmlns:p14="http://schemas.microsoft.com/office/powerpoint/2010/main" val="722281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2024, there were more than 200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6</a:t>
            </a:fld>
            <a:endParaRPr lang="fr-FR"/>
          </a:p>
        </p:txBody>
      </p:sp>
    </p:spTree>
    <p:extLst>
      <p:ext uri="{BB962C8B-B14F-4D97-AF65-F5344CB8AC3E}">
        <p14:creationId xmlns:p14="http://schemas.microsoft.com/office/powerpoint/2010/main" val="48417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Tracking tools are a strategic lever in marketing and user experience.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7</a:t>
            </a:fld>
            <a:endParaRPr lang="fr-FR"/>
          </a:p>
        </p:txBody>
      </p:sp>
    </p:spTree>
    <p:extLst>
      <p:ext uri="{BB962C8B-B14F-4D97-AF65-F5344CB8AC3E}">
        <p14:creationId xmlns:p14="http://schemas.microsoft.com/office/powerpoint/2010/main" val="307549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 </a:t>
            </a:r>
            <a:r>
              <a:rPr lang="en-US" b="1" dirty="0"/>
              <a:t>Objective:</a:t>
            </a:r>
            <a:r>
              <a:rPr lang="en-US" dirty="0"/>
              <a:t> Understanding why analytics data may not be 100% accurate.</a:t>
            </a:r>
          </a:p>
          <a:p>
            <a:pPr marL="285750" indent="-285750">
              <a:buFont typeface="Arial"/>
              <a:buChar char="•"/>
            </a:pPr>
            <a:r>
              <a:rPr lang="en-US" dirty="0"/>
              <a:t>🔹 </a:t>
            </a:r>
            <a:r>
              <a:rPr lang="en-US" b="1" dirty="0"/>
              <a:t>Common Data Gaps:</a:t>
            </a:r>
            <a:endParaRPr lang="en-US"/>
          </a:p>
          <a:p>
            <a:pPr marL="742950" lvl="1" indent="-285750">
              <a:buFont typeface="Courier New"/>
              <a:buChar char="o"/>
            </a:pPr>
            <a:r>
              <a:rPr lang="en-US" dirty="0"/>
              <a:t>Users leave the page before tracking is triggered.</a:t>
            </a:r>
            <a:endParaRPr lang="en-US" dirty="0">
              <a:ea typeface="Calibri" panose="020F0502020204030204"/>
              <a:cs typeface="Calibri" panose="020F0502020204030204"/>
            </a:endParaRPr>
          </a:p>
          <a:p>
            <a:pPr marL="742950" lvl="1" indent="-285750">
              <a:buFont typeface="Courier New"/>
              <a:buChar char="o"/>
            </a:pPr>
            <a:r>
              <a:rPr lang="en-US" dirty="0"/>
              <a:t>Ad blockers prevent analytics scripts from loading.</a:t>
            </a:r>
            <a:endParaRPr lang="en-US" dirty="0">
              <a:ea typeface="Calibri" panose="020F0502020204030204"/>
              <a:cs typeface="Calibri" panose="020F0502020204030204"/>
            </a:endParaRPr>
          </a:p>
          <a:p>
            <a:pPr marL="742950" lvl="1" indent="-285750">
              <a:buFont typeface="Courier New"/>
              <a:buChar char="o"/>
            </a:pPr>
            <a:r>
              <a:rPr lang="en-US" dirty="0"/>
              <a:t>Users disable JavaScript or refuse cookie consent.</a:t>
            </a:r>
            <a:endParaRPr lang="en-US" dirty="0">
              <a:ea typeface="Calibri" panose="020F0502020204030204"/>
              <a:cs typeface="Calibri" panose="020F0502020204030204"/>
            </a:endParaRPr>
          </a:p>
          <a:p>
            <a:pPr marL="742950" lvl="1" indent="-285750">
              <a:buFont typeface="Courier New"/>
              <a:buChar char="o"/>
            </a:pPr>
            <a:r>
              <a:rPr lang="en-US" dirty="0"/>
              <a:t>Sampling and thresholding limit data collection in large datasets.</a:t>
            </a:r>
            <a:endParaRPr lang="en-US" dirty="0">
              <a:ea typeface="Calibri" panose="020F0502020204030204"/>
              <a:cs typeface="Calibri" panose="020F0502020204030204"/>
            </a:endParaRPr>
          </a:p>
          <a:p>
            <a:pPr marL="285750" indent="-285750">
              <a:buFont typeface="Arial"/>
              <a:buChar char="•"/>
            </a:pPr>
            <a:r>
              <a:rPr lang="en-US" dirty="0"/>
              <a:t>🔹 </a:t>
            </a:r>
            <a:r>
              <a:rPr lang="en-US" b="1" dirty="0"/>
              <a:t>Why is this important?</a:t>
            </a:r>
            <a:endParaRPr lang="en-US"/>
          </a:p>
          <a:p>
            <a:pPr marL="742950" lvl="1" indent="-285750">
              <a:buFont typeface="Courier New"/>
              <a:buChar char="o"/>
            </a:pPr>
            <a:r>
              <a:rPr lang="en-US" dirty="0"/>
              <a:t>Helps analysts recognize discrepancies and adjust strategies accordingly.</a:t>
            </a:r>
            <a:endParaRPr lang="en-US" dirty="0">
              <a:ea typeface="Calibri" panose="020F0502020204030204"/>
              <a:cs typeface="Calibri" panose="020F0502020204030204"/>
            </a:endParaRPr>
          </a:p>
          <a:p>
            <a:pPr marL="742950" lvl="1" indent="-285750">
              <a:buFont typeface="Courier New"/>
              <a:buChar char="o"/>
            </a:pPr>
            <a:r>
              <a:rPr lang="en-US" dirty="0"/>
              <a:t>Emphasizes the need for multi-source data validation.</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C082528A-504D-42C8-8112-D4335BF0C069}" type="slidenum">
              <a:rPr lang="en-US"/>
              <a:t>8</a:t>
            </a:fld>
            <a:endParaRPr lang="en-US"/>
          </a:p>
        </p:txBody>
      </p:sp>
    </p:spTree>
    <p:extLst>
      <p:ext uri="{BB962C8B-B14F-4D97-AF65-F5344CB8AC3E}">
        <p14:creationId xmlns:p14="http://schemas.microsoft.com/office/powerpoint/2010/main" val="306007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Sampling is a method that allows Google Analytics to generate reports by examining only a representative portion of the data, rather than querying the entire dataset. This approach allows Google to be efficient in compute costs, but this can lead to situations where it is provided an approximate value instead of the exact value.</a:t>
            </a:r>
            <a:endParaRPr lang="fr-FR">
              <a:ea typeface="Calibri" panose="020F0502020204030204"/>
              <a:cs typeface="Calibri" panose="020F0502020204030204"/>
            </a:endParaRPr>
          </a:p>
          <a:p>
            <a:endParaRPr lang="en-US" dirty="0">
              <a:ea typeface="Calibri"/>
              <a:cs typeface="Calibri"/>
            </a:endParaRPr>
          </a:p>
          <a:p>
            <a:r>
              <a:rPr lang="en-US"/>
              <a:t>Data Thresholding allows Google to withhold data in situations where the algorithm detects a potential risk of identifying a real-world person by their demographics or interests, such as age, gender, location, etc. Data threshold is meant to protect user privacy. In Google Analytics 4 (GA4), standard reports do not </a:t>
            </a:r>
            <a:r>
              <a:rPr lang="en-US" b="1"/>
              <a:t>generally</a:t>
            </a:r>
            <a:r>
              <a:rPr lang="en-US"/>
              <a:t> face data thresholds. However, for specific reports, especially those involving sensitive user demographics like age and gender, GA4 does apply data thresholds.</a:t>
            </a:r>
          </a:p>
          <a:p>
            <a:br>
              <a:rPr lang="en-US" dirty="0"/>
            </a:br>
            <a:endParaRPr lang="en-US"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9</a:t>
            </a:fld>
            <a:endParaRPr lang="fr-FR"/>
          </a:p>
        </p:txBody>
      </p:sp>
    </p:spTree>
    <p:extLst>
      <p:ext uri="{BB962C8B-B14F-4D97-AF65-F5344CB8AC3E}">
        <p14:creationId xmlns:p14="http://schemas.microsoft.com/office/powerpoint/2010/main" val="1452677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56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a:stretch>
            <a:fillRect/>
          </a:stretch>
        </p:blipFill>
        <p:spPr>
          <a:xfrm>
            <a:off x="1" y="1"/>
            <a:ext cx="12191975" cy="6857985"/>
          </a:xfrm>
          <a:prstGeom prst="rect">
            <a:avLst/>
          </a:prstGeom>
        </p:spPr>
      </p:pic>
      <p:sp>
        <p:nvSpPr>
          <p:cNvPr id="2" name="Holder 2"/>
          <p:cNvSpPr>
            <a:spLocks noGrp="1"/>
          </p:cNvSpPr>
          <p:nvPr>
            <p:ph type="ctrTitle"/>
          </p:nvPr>
        </p:nvSpPr>
        <p:spPr>
          <a:xfrm>
            <a:off x="7757285" y="1873315"/>
            <a:ext cx="4110567" cy="2065867"/>
          </a:xfrm>
          <a:prstGeom prst="rect">
            <a:avLst/>
          </a:prstGeom>
        </p:spPr>
        <p:txBody>
          <a:bodyPr wrap="square" lIns="0" tIns="0" rIns="0" bIns="0">
            <a:spAutoFit/>
          </a:bodyPr>
          <a:lstStyle>
            <a:lvl1pPr>
              <a:defRPr sz="1867" b="0" i="0">
                <a:solidFill>
                  <a:srgbClr val="FFAA3F"/>
                </a:solidFill>
                <a:latin typeface="Arial Black"/>
                <a:cs typeface="Arial Black"/>
              </a:defRPr>
            </a:lvl1pPr>
          </a:lstStyle>
          <a:p>
            <a:endParaRPr/>
          </a:p>
        </p:txBody>
      </p:sp>
      <p:sp>
        <p:nvSpPr>
          <p:cNvPr id="3" name="Holder 3"/>
          <p:cNvSpPr>
            <a:spLocks noGrp="1"/>
          </p:cNvSpPr>
          <p:nvPr>
            <p:ph type="subTitle" idx="4"/>
          </p:nvPr>
        </p:nvSpPr>
        <p:spPr>
          <a:xfrm>
            <a:off x="909887" y="4008111"/>
            <a:ext cx="10360660" cy="1253067"/>
          </a:xfrm>
          <a:prstGeom prst="rect">
            <a:avLst/>
          </a:prstGeom>
        </p:spPr>
        <p:txBody>
          <a:bodyPr wrap="square" lIns="0" tIns="0" rIns="0" bIns="0">
            <a:spAutoFit/>
          </a:bodyPr>
          <a:lstStyle>
            <a:lvl1pPr>
              <a:defRPr sz="4800" b="0" i="0">
                <a:solidFill>
                  <a:schemeClr val="bg1"/>
                </a:solidFill>
                <a:latin typeface="URW Gothic"/>
                <a:cs typeface="URW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1607581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67" b="0" i="0">
                <a:solidFill>
                  <a:srgbClr val="FFAA3F"/>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7702013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634227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0960"/>
          </a:xfrm>
          <a:custGeom>
            <a:avLst/>
            <a:gdLst/>
            <a:ahLst/>
            <a:cxnLst/>
            <a:rect l="l" t="t" r="r" b="b"/>
            <a:pathLst>
              <a:path w="9144000" h="45720">
                <a:moveTo>
                  <a:pt x="9143981" y="45299"/>
                </a:moveTo>
                <a:lnTo>
                  <a:pt x="0" y="45299"/>
                </a:lnTo>
                <a:lnTo>
                  <a:pt x="0" y="0"/>
                </a:lnTo>
                <a:lnTo>
                  <a:pt x="9143981" y="0"/>
                </a:lnTo>
                <a:lnTo>
                  <a:pt x="9143981" y="45299"/>
                </a:lnTo>
                <a:close/>
              </a:path>
            </a:pathLst>
          </a:custGeom>
          <a:solidFill>
            <a:srgbClr val="FFAA3F"/>
          </a:solidFill>
        </p:spPr>
        <p:txBody>
          <a:bodyPr wrap="square" lIns="0" tIns="0" rIns="0" bIns="0" rtlCol="0"/>
          <a:lstStyle/>
          <a:p>
            <a:endParaRPr/>
          </a:p>
        </p:txBody>
      </p:sp>
      <p:sp>
        <p:nvSpPr>
          <p:cNvPr id="17" name="bg object 17"/>
          <p:cNvSpPr/>
          <p:nvPr/>
        </p:nvSpPr>
        <p:spPr>
          <a:xfrm>
            <a:off x="3099227" y="793564"/>
            <a:ext cx="6338147" cy="0"/>
          </a:xfrm>
          <a:custGeom>
            <a:avLst/>
            <a:gdLst/>
            <a:ahLst/>
            <a:cxnLst/>
            <a:rect l="l" t="t" r="r" b="b"/>
            <a:pathLst>
              <a:path w="4753609">
                <a:moveTo>
                  <a:pt x="0" y="0"/>
                </a:moveTo>
                <a:lnTo>
                  <a:pt x="4753490" y="0"/>
                </a:lnTo>
              </a:path>
            </a:pathLst>
          </a:custGeom>
          <a:ln w="9524">
            <a:solidFill>
              <a:srgbClr val="FFAA3F"/>
            </a:solidFill>
          </a:ln>
        </p:spPr>
        <p:txBody>
          <a:bodyPr wrap="square" lIns="0" tIns="0" rIns="0" bIns="0" rtlCol="0"/>
          <a:lstStyle/>
          <a:p>
            <a:endParaRPr/>
          </a:p>
        </p:txBody>
      </p:sp>
      <p:pic>
        <p:nvPicPr>
          <p:cNvPr id="18" name="bg object 18"/>
          <p:cNvPicPr/>
          <p:nvPr/>
        </p:nvPicPr>
        <p:blipFill>
          <a:blip r:embed="rId2"/>
          <a:stretch>
            <a:fillRect/>
          </a:stretch>
        </p:blipFill>
        <p:spPr>
          <a:xfrm>
            <a:off x="215252" y="290544"/>
            <a:ext cx="1080160" cy="279731"/>
          </a:xfrm>
          <a:prstGeom prst="rect">
            <a:avLst/>
          </a:prstGeom>
        </p:spPr>
      </p:pic>
      <p:sp>
        <p:nvSpPr>
          <p:cNvPr id="2" name="Holder 2"/>
          <p:cNvSpPr>
            <a:spLocks noGrp="1"/>
          </p:cNvSpPr>
          <p:nvPr>
            <p:ph type="title"/>
          </p:nvPr>
        </p:nvSpPr>
        <p:spPr/>
        <p:txBody>
          <a:bodyPr lIns="0" tIns="0" rIns="0" bIns="0"/>
          <a:lstStyle>
            <a:lvl1pPr>
              <a:defRPr sz="1867" b="0" i="0">
                <a:solidFill>
                  <a:srgbClr val="FFAA3F"/>
                </a:solidFill>
                <a:latin typeface="Arial Black"/>
                <a:cs typeface="Arial Black"/>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322539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2374998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21.8.2025.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 id="2147483684" r:id="rId17"/>
    <p:sldLayoutId id="2147483685" r:id="rId18"/>
    <p:sldLayoutId id="2147483686" r:id="rId19"/>
    <p:sldLayoutId id="214748368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75_907490E9.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79_CB8346D.xm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analytics.google.com/g/collect?v=2&amp;tid=G-ABC1"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chromewebstore.google.com/detail/analytics-debugger/ilnpmccnfdjdjjikgkefkcegefikecdc"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chromewebstore.google.com/detail/editthiscookie-v3/ojfebgpkimhlhcblbalbfjblapadhbo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google.com/analytics/answer/10993011?hl=en"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s://shop.merch.googl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hyperlink" Target="https://developers.google.com/analytics/devguides/collection/ga4/ecommerce#select_promotion" TargetMode="External"/><Relationship Id="rId13" Type="http://schemas.openxmlformats.org/officeDocument/2006/relationships/hyperlink" Target="https://developers.google.com/analytics/devguides/collection/ga4/ecommerce#begin_checkout" TargetMode="External"/><Relationship Id="rId3" Type="http://schemas.openxmlformats.org/officeDocument/2006/relationships/hyperlink" Target="https://developers.google.com/analytics/devguides/collection/ga4/reference/events#generate_lead" TargetMode="External"/><Relationship Id="rId7" Type="http://schemas.openxmlformats.org/officeDocument/2006/relationships/hyperlink" Target="https://developers.google.com/analytics/devguides/collection/ga4/ecommerce#select_item" TargetMode="External"/><Relationship Id="rId12" Type="http://schemas.openxmlformats.org/officeDocument/2006/relationships/hyperlink" Target="https://developers.google.com/analytics/devguides/collection/ga4/ecommerce#remove_from_cart" TargetMode="External"/><Relationship Id="rId17" Type="http://schemas.openxmlformats.org/officeDocument/2006/relationships/hyperlink" Target="https://developers.google.com/analytics/devguides/collection/ga4/ecommerce#refund" TargetMode="External"/><Relationship Id="rId2" Type="http://schemas.openxmlformats.org/officeDocument/2006/relationships/notesSlide" Target="../notesSlides/notesSlide28.xml"/><Relationship Id="rId16" Type="http://schemas.openxmlformats.org/officeDocument/2006/relationships/hyperlink" Target="https://developers.google.com/analytics/devguides/collection/ga4/ecommerce#purchase" TargetMode="External"/><Relationship Id="rId1" Type="http://schemas.openxmlformats.org/officeDocument/2006/relationships/slideLayout" Target="../slideLayouts/slideLayout6.xml"/><Relationship Id="rId6" Type="http://schemas.openxmlformats.org/officeDocument/2006/relationships/hyperlink" Target="https://developers.google.com/analytics/devguides/collection/ga4/ecommerce#view_promotion" TargetMode="External"/><Relationship Id="rId11" Type="http://schemas.openxmlformats.org/officeDocument/2006/relationships/hyperlink" Target="https://developers.google.com/analytics/devguides/collection/ga4/ecommerce#view_cart" TargetMode="External"/><Relationship Id="rId5" Type="http://schemas.openxmlformats.org/officeDocument/2006/relationships/hyperlink" Target="https://developers.google.com/analytics/devguides/collection/ga4/ecommerce#view_item" TargetMode="External"/><Relationship Id="rId15" Type="http://schemas.openxmlformats.org/officeDocument/2006/relationships/hyperlink" Target="https://developers.google.com/analytics/devguides/collection/ga4/ecommerce#add_shipping_info" TargetMode="External"/><Relationship Id="rId10" Type="http://schemas.openxmlformats.org/officeDocument/2006/relationships/hyperlink" Target="https://developers.google.com/analytics/devguides/collection/ga4/ecommerce#add_to_cart" TargetMode="External"/><Relationship Id="rId4" Type="http://schemas.openxmlformats.org/officeDocument/2006/relationships/hyperlink" Target="https://developers.google.com/analytics/devguides/collection/ga4/ecommerce#view_item_list" TargetMode="External"/><Relationship Id="rId9" Type="http://schemas.openxmlformats.org/officeDocument/2006/relationships/hyperlink" Target="https://developers.google.com/analytics/devguides/collection/ga4/ecommerce#add_to_wishlist" TargetMode="External"/><Relationship Id="rId14" Type="http://schemas.openxmlformats.org/officeDocument/2006/relationships/hyperlink" Target="https://developers.google.com/analytics/devguides/collection/ga4/ecommerce#add_payment_inf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evelopers.google.com/gtagjs/reference/ga4-events#refund" TargetMode="External"/><Relationship Id="rId13" Type="http://schemas.openxmlformats.org/officeDocument/2006/relationships/hyperlink" Target="https://developers.google.com/gtagjs/reference/ga4-events#spend_virtual_currency" TargetMode="External"/><Relationship Id="rId3" Type="http://schemas.openxmlformats.org/officeDocument/2006/relationships/hyperlink" Target="https://firebase.google.com/docs/analytics/measure-ad-revenue" TargetMode="External"/><Relationship Id="rId7" Type="http://schemas.openxmlformats.org/officeDocument/2006/relationships/hyperlink" Target="https://developers.google.com/gtagjs/reference/ga4-events#purchase" TargetMode="External"/><Relationship Id="rId12" Type="http://schemas.openxmlformats.org/officeDocument/2006/relationships/hyperlink" Target="https://developers.google.com/gtagjs/reference/ga4-events#sign_up"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hyperlink" Target="https://developers.google.com/gtagjs/reference/ga4-events#login" TargetMode="External"/><Relationship Id="rId11" Type="http://schemas.openxmlformats.org/officeDocument/2006/relationships/hyperlink" Target="https://developers.google.com/gtagjs/reference/ga4-events#share" TargetMode="External"/><Relationship Id="rId5" Type="http://schemas.openxmlformats.org/officeDocument/2006/relationships/hyperlink" Target="https://developers.google.com/gtagjs/reference/ga4-events#join_group" TargetMode="External"/><Relationship Id="rId15" Type="http://schemas.openxmlformats.org/officeDocument/2006/relationships/hyperlink" Target="https://developers.google.com/gtagjs/reference/ga4-events#tutorial_complete" TargetMode="External"/><Relationship Id="rId10" Type="http://schemas.openxmlformats.org/officeDocument/2006/relationships/hyperlink" Target="https://developers.google.com/gtagjs/reference/ga4-events#select_content" TargetMode="External"/><Relationship Id="rId4" Type="http://schemas.openxmlformats.org/officeDocument/2006/relationships/hyperlink" Target="https://developers.google.com/gtagjs/reference/ga4-events#earn_virtual_currency" TargetMode="External"/><Relationship Id="rId9" Type="http://schemas.openxmlformats.org/officeDocument/2006/relationships/hyperlink" Target="https://developers.google.com/gtagjs/reference/ga4-events#search" TargetMode="External"/><Relationship Id="rId14" Type="http://schemas.openxmlformats.org/officeDocument/2006/relationships/hyperlink" Target="https://developers.google.com/gtagjs/reference/ga4-events#tutorial_begin"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16F_142E8214.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hyperlink" Target="https://developers.google.com/gtagjs/reference/ga4-events#post_score" TargetMode="External"/><Relationship Id="rId13" Type="http://schemas.openxmlformats.org/officeDocument/2006/relationships/hyperlink" Target="https://developers.google.com/gtagjs/reference/ga4-events#unlock_achievement" TargetMode="External"/><Relationship Id="rId3" Type="http://schemas.openxmlformats.org/officeDocument/2006/relationships/hyperlink" Target="https://developers.google.com/gtagjs/reference/ga4-events#earn_virtual_currency" TargetMode="External"/><Relationship Id="rId7" Type="http://schemas.openxmlformats.org/officeDocument/2006/relationships/hyperlink" Target="https://developers.google.com/gtagjs/reference/ga4-events#level_up" TargetMode="External"/><Relationship Id="rId12" Type="http://schemas.openxmlformats.org/officeDocument/2006/relationships/hyperlink" Target="https://developers.google.com/gtagjs/reference/ga4-events#tutorial_complete"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developers.google.com/gtagjs/reference/ga4-events#level_start" TargetMode="External"/><Relationship Id="rId11" Type="http://schemas.openxmlformats.org/officeDocument/2006/relationships/hyperlink" Target="https://developers.google.com/gtagjs/reference/ga4-events#tutorial_begin" TargetMode="External"/><Relationship Id="rId5" Type="http://schemas.openxmlformats.org/officeDocument/2006/relationships/hyperlink" Target="https://developers.google.com/gtagjs/reference/ga4-events#level_end" TargetMode="External"/><Relationship Id="rId10" Type="http://schemas.openxmlformats.org/officeDocument/2006/relationships/hyperlink" Target="https://developers.google.com/gtagjs/reference/ga4-events#spend_virtual_currency" TargetMode="External"/><Relationship Id="rId4" Type="http://schemas.openxmlformats.org/officeDocument/2006/relationships/hyperlink" Target="https://developers.google.com/gtagjs/reference/ga4-events#join_group" TargetMode="External"/><Relationship Id="rId9" Type="http://schemas.openxmlformats.org/officeDocument/2006/relationships/hyperlink" Target="https://developers.google.com/gtagjs/reference/ga4-events#select_conten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heartframework.com/"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support.google.com/analytics/answer/10993011?hl=en"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hyperlink" Target="https://shop.merch.googl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29.jpeg"/><Relationship Id="rId17" Type="http://schemas.openxmlformats.org/officeDocument/2006/relationships/image" Target="../media/image34.jpeg"/><Relationship Id="rId2" Type="http://schemas.openxmlformats.org/officeDocument/2006/relationships/notesSlide" Target="../notesSlides/notesSlide5.xml"/><Relationship Id="rId16"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hyperlink" Target="https://www.autoriteprotectiondonnees.be/citoyen/themes/internet/cookies" TargetMode="External"/><Relationship Id="rId2" Type="http://schemas.openxmlformats.org/officeDocument/2006/relationships/hyperlink" Target="https://www.thyngster.com/ga4-measurement-protocol-cheatsheet/" TargetMode="External"/><Relationship Id="rId1" Type="http://schemas.openxmlformats.org/officeDocument/2006/relationships/slideLayout" Target="../slideLayouts/slideLayout13.xml"/><Relationship Id="rId6" Type="http://schemas.openxmlformats.org/officeDocument/2006/relationships/hyperlink" Target="https://www.heartframework.com/" TargetMode="External"/><Relationship Id="rId5" Type="http://schemas.openxmlformats.org/officeDocument/2006/relationships/hyperlink" Target="https://ga-dev-tools.google/campaign-url-builder/" TargetMode="External"/><Relationship Id="rId4" Type="http://schemas.openxmlformats.org/officeDocument/2006/relationships/hyperlink" Target="https://support.google.com/analytics/table/13948007?visit_id=638753942898755878-2040512900&amp;rd=2"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29.jpeg"/><Relationship Id="rId17" Type="http://schemas.openxmlformats.org/officeDocument/2006/relationships/image" Target="../media/image34.jpeg"/><Relationship Id="rId2" Type="http://schemas.openxmlformats.org/officeDocument/2006/relationships/notesSlide" Target="../notesSlides/notesSlide6.xml"/><Relationship Id="rId16"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jpeg"/><Relationship Id="rId19" Type="http://schemas.openxmlformats.org/officeDocument/2006/relationships/image" Target="../media/image36.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73_1CE65C23.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A6161-1608-0121-4879-BF8160F25737}"/>
              </a:ext>
            </a:extLst>
          </p:cNvPr>
          <p:cNvSpPr>
            <a:spLocks noGrp="1"/>
          </p:cNvSpPr>
          <p:nvPr>
            <p:ph type="ctrTitle"/>
          </p:nvPr>
        </p:nvSpPr>
        <p:spPr/>
        <p:txBody>
          <a:bodyPr/>
          <a:lstStyle/>
          <a:p>
            <a:r>
              <a:rPr lang="fr-FR" dirty="0" err="1">
                <a:latin typeface="Bahnschrift"/>
              </a:rPr>
              <a:t>Metrics</a:t>
            </a:r>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68726-9E32-5C64-DBBC-A2F433A9D087}"/>
              </a:ext>
            </a:extLst>
          </p:cNvPr>
          <p:cNvSpPr>
            <a:spLocks noGrp="1"/>
          </p:cNvSpPr>
          <p:nvPr>
            <p:ph type="title"/>
          </p:nvPr>
        </p:nvSpPr>
        <p:spPr/>
        <p:txBody>
          <a:bodyPr/>
          <a:lstStyle/>
          <a:p>
            <a:r>
              <a:rPr lang="en-US" dirty="0">
                <a:latin typeface="Bahnschrift SemiBold"/>
              </a:rPr>
              <a:t>Google Analytics is the Leader Analytics </a:t>
            </a:r>
            <a:endParaRPr lang="en-US" dirty="0"/>
          </a:p>
        </p:txBody>
      </p:sp>
      <p:sp>
        <p:nvSpPr>
          <p:cNvPr id="3" name="Content Placeholder 2">
            <a:extLst>
              <a:ext uri="{FF2B5EF4-FFF2-40B4-BE49-F238E27FC236}">
                <a16:creationId xmlns:a16="http://schemas.microsoft.com/office/drawing/2014/main" id="{C0000AB1-7DF5-EB01-98F6-B425A06D567C}"/>
              </a:ext>
            </a:extLst>
          </p:cNvPr>
          <p:cNvSpPr>
            <a:spLocks noGrp="1"/>
          </p:cNvSpPr>
          <p:nvPr>
            <p:ph idx="1"/>
          </p:nvPr>
        </p:nvSpPr>
        <p:spPr/>
        <p:txBody>
          <a:bodyPr vert="horz" lIns="91440" tIns="45720" rIns="91440" bIns="45720" rtlCol="0" anchor="t">
            <a:normAutofit lnSpcReduction="10000"/>
          </a:bodyPr>
          <a:lstStyle/>
          <a:p>
            <a:r>
              <a:rPr lang="en-US" dirty="0">
                <a:latin typeface="Bahnschrift SemiLight"/>
              </a:rPr>
              <a:t>52% Sites around the world are tracked with Google Analytic</a:t>
            </a:r>
            <a:endParaRPr lang="en-US"/>
          </a:p>
          <a:p>
            <a:pPr lvl="1">
              <a:buFont typeface="Courier New" panose="020B0604020202020204" pitchFamily="34" charset="0"/>
              <a:buChar char="o"/>
            </a:pPr>
            <a:r>
              <a:rPr lang="en-US" dirty="0">
                <a:latin typeface="Bahnschrift SemiLight"/>
              </a:rPr>
              <a:t>Facebook &gt; 18 </a:t>
            </a:r>
            <a:endParaRPr lang="en-US"/>
          </a:p>
          <a:p>
            <a:pPr lvl="1">
              <a:buFont typeface="Courier New" panose="020B0604020202020204" pitchFamily="34" charset="0"/>
              <a:buChar char="o"/>
            </a:pPr>
            <a:r>
              <a:rPr lang="en-US" dirty="0">
                <a:latin typeface="Bahnschrift SemiLight"/>
              </a:rPr>
              <a:t>Hotjar &gt; 3% of sales </a:t>
            </a:r>
            <a:endParaRPr lang="en-US"/>
          </a:p>
          <a:p>
            <a:pPr lvl="1">
              <a:buFont typeface="Courier New" panose="020B0604020202020204" pitchFamily="34" charset="0"/>
              <a:buChar char="o"/>
            </a:pPr>
            <a:r>
              <a:rPr lang="en-US" dirty="0">
                <a:latin typeface="Bahnschrift SemiLight"/>
              </a:rPr>
              <a:t>Yandex &gt; 3% of sales </a:t>
            </a:r>
            <a:endParaRPr lang="en-US" dirty="0"/>
          </a:p>
          <a:p>
            <a:pPr lvl="1">
              <a:buFont typeface="Courier New" panose="020B0604020202020204" pitchFamily="34" charset="0"/>
              <a:buChar char="o"/>
            </a:pPr>
            <a:r>
              <a:rPr lang="en-US" dirty="0">
                <a:latin typeface="Bahnschrift SemiLight"/>
              </a:rPr>
              <a:t>Matombo &gt; 3% of sales</a:t>
            </a:r>
          </a:p>
          <a:p>
            <a:r>
              <a:rPr lang="en-US" dirty="0">
                <a:latin typeface="Bahnschrift SemiLight"/>
              </a:rPr>
              <a:t>Is it really free ?</a:t>
            </a:r>
            <a:endParaRPr lang="en-US" dirty="0"/>
          </a:p>
          <a:p>
            <a:pPr lvl="1">
              <a:buFont typeface="Courier New" panose="020B0604020202020204" pitchFamily="34" charset="0"/>
              <a:buChar char="o"/>
            </a:pPr>
            <a:r>
              <a:rPr lang="en-US" dirty="0">
                <a:latin typeface="Bahnschrift SemiLight"/>
              </a:rPr>
              <a:t>Ex: From : (for 25 million vents per month), 50.000€ PER YEAR!... &amp; you have to go through an agency, which will also charge a fee</a:t>
            </a:r>
          </a:p>
          <a:p>
            <a:pPr lvl="1">
              <a:buFont typeface="Courier New" panose="020B0604020202020204" pitchFamily="34" charset="0"/>
              <a:buChar char="o"/>
            </a:pPr>
            <a:r>
              <a:rPr lang="en-US" dirty="0">
                <a:latin typeface="Bahnschrift SemiLight"/>
              </a:rPr>
              <a:t>It is estimated that 10% of budgets should be devoted to monitoring the actions carried out and learning from them. </a:t>
            </a:r>
          </a:p>
          <a:p>
            <a:pPr lvl="1">
              <a:buFont typeface="Courier New" panose="020B0604020202020204" pitchFamily="34" charset="0"/>
              <a:buChar char="o"/>
            </a:pPr>
            <a:r>
              <a:rPr lang="en-US" dirty="0">
                <a:latin typeface="Bahnschrift SemiLight"/>
              </a:rPr>
              <a:t>IT'S NO LONGER A Hobby, IT'S A BUSINESS </a:t>
            </a:r>
          </a:p>
        </p:txBody>
      </p:sp>
    </p:spTree>
    <p:extLst>
      <p:ext uri="{BB962C8B-B14F-4D97-AF65-F5344CB8AC3E}">
        <p14:creationId xmlns:p14="http://schemas.microsoft.com/office/powerpoint/2010/main" val="996540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16C1-9569-B3CE-B511-9933F512211D}"/>
              </a:ext>
            </a:extLst>
          </p:cNvPr>
          <p:cNvSpPr>
            <a:spLocks noGrp="1"/>
          </p:cNvSpPr>
          <p:nvPr>
            <p:ph type="title"/>
          </p:nvPr>
        </p:nvSpPr>
        <p:spPr/>
        <p:txBody>
          <a:bodyPr/>
          <a:lstStyle/>
          <a:p>
            <a:r>
              <a:rPr lang="en-US" dirty="0">
                <a:latin typeface="Bahnschrift SemiBold"/>
              </a:rPr>
              <a:t>Google Analytics history </a:t>
            </a:r>
          </a:p>
        </p:txBody>
      </p:sp>
      <p:pic>
        <p:nvPicPr>
          <p:cNvPr id="5" name="object 6">
            <a:extLst>
              <a:ext uri="{FF2B5EF4-FFF2-40B4-BE49-F238E27FC236}">
                <a16:creationId xmlns:a16="http://schemas.microsoft.com/office/drawing/2014/main" id="{227B3AA9-C1CE-2323-0B3D-40F19DAAB694}"/>
              </a:ext>
            </a:extLst>
          </p:cNvPr>
          <p:cNvPicPr/>
          <p:nvPr/>
        </p:nvPicPr>
        <p:blipFill>
          <a:blip r:embed="rId4"/>
          <a:stretch>
            <a:fillRect/>
          </a:stretch>
        </p:blipFill>
        <p:spPr>
          <a:xfrm>
            <a:off x="1890278" y="2262742"/>
            <a:ext cx="8412047" cy="3493465"/>
          </a:xfrm>
          <a:prstGeom prst="rect">
            <a:avLst/>
          </a:prstGeom>
        </p:spPr>
      </p:pic>
      <p:sp>
        <p:nvSpPr>
          <p:cNvPr id="4" name="ZoneTexte 3">
            <a:extLst>
              <a:ext uri="{FF2B5EF4-FFF2-40B4-BE49-F238E27FC236}">
                <a16:creationId xmlns:a16="http://schemas.microsoft.com/office/drawing/2014/main" id="{E0ACF43C-F16D-B996-26A9-257E55E76683}"/>
              </a:ext>
            </a:extLst>
          </p:cNvPr>
          <p:cNvSpPr txBox="1"/>
          <p:nvPr/>
        </p:nvSpPr>
        <p:spPr>
          <a:xfrm>
            <a:off x="8523603" y="63658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spTree>
    <p:extLst>
      <p:ext uri="{BB962C8B-B14F-4D97-AF65-F5344CB8AC3E}">
        <p14:creationId xmlns:p14="http://schemas.microsoft.com/office/powerpoint/2010/main" val="242355837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2B25-7102-D4B6-86E8-7B48B4ADB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0C78B-8C22-CFAD-4BA8-8F1F6641431A}"/>
              </a:ext>
            </a:extLst>
          </p:cNvPr>
          <p:cNvSpPr>
            <a:spLocks noGrp="1"/>
          </p:cNvSpPr>
          <p:nvPr>
            <p:ph type="title"/>
          </p:nvPr>
        </p:nvSpPr>
        <p:spPr/>
        <p:txBody>
          <a:bodyPr/>
          <a:lstStyle/>
          <a:p>
            <a:r>
              <a:rPr lang="en-US" dirty="0">
                <a:latin typeface="Bahnschrift SemiBold"/>
              </a:rPr>
              <a:t>Google Analytics history </a:t>
            </a:r>
          </a:p>
        </p:txBody>
      </p:sp>
      <p:pic>
        <p:nvPicPr>
          <p:cNvPr id="4" name="object 6">
            <a:extLst>
              <a:ext uri="{FF2B5EF4-FFF2-40B4-BE49-F238E27FC236}">
                <a16:creationId xmlns:a16="http://schemas.microsoft.com/office/drawing/2014/main" id="{752D0F73-5366-43C5-D512-577716A829C3}"/>
              </a:ext>
            </a:extLst>
          </p:cNvPr>
          <p:cNvPicPr/>
          <p:nvPr/>
        </p:nvPicPr>
        <p:blipFill>
          <a:blip r:embed="rId3"/>
          <a:stretch>
            <a:fillRect/>
          </a:stretch>
        </p:blipFill>
        <p:spPr>
          <a:xfrm>
            <a:off x="434100" y="1922330"/>
            <a:ext cx="1947476" cy="1820523"/>
          </a:xfrm>
          <a:prstGeom prst="rect">
            <a:avLst/>
          </a:prstGeom>
        </p:spPr>
      </p:pic>
      <p:sp>
        <p:nvSpPr>
          <p:cNvPr id="7" name="object 7">
            <a:extLst>
              <a:ext uri="{FF2B5EF4-FFF2-40B4-BE49-F238E27FC236}">
                <a16:creationId xmlns:a16="http://schemas.microsoft.com/office/drawing/2014/main" id="{A4DF86C9-140E-6576-495D-CF25046186A5}"/>
              </a:ext>
            </a:extLst>
          </p:cNvPr>
          <p:cNvSpPr txBox="1"/>
          <p:nvPr/>
        </p:nvSpPr>
        <p:spPr>
          <a:xfrm>
            <a:off x="2728618" y="2669313"/>
            <a:ext cx="2820097" cy="1833158"/>
          </a:xfrm>
          <a:prstGeom prst="rect">
            <a:avLst/>
          </a:prstGeom>
        </p:spPr>
        <p:txBody>
          <a:bodyPr vert="horz" wrap="square" lIns="0" tIns="16933" rIns="0" bIns="0" rtlCol="0" anchor="t">
            <a:noAutofit/>
          </a:bodyPr>
          <a:lstStyle/>
          <a:p>
            <a:pPr marL="16510" rtl="0">
              <a:lnSpc>
                <a:spcPct val="100000"/>
              </a:lnSpc>
              <a:spcBef>
                <a:spcPts val="133"/>
              </a:spcBef>
            </a:pPr>
            <a:r>
              <a:rPr lang="en" sz="8000" b="0" i="0" u="none" strike="noStrike" spc="-2007" dirty="0">
                <a:solidFill>
                  <a:srgbClr val="FFAA3F"/>
                </a:solidFill>
                <a:latin typeface="Arial Black"/>
                <a:cs typeface="Arial Black"/>
              </a:rPr>
              <a:t>UTM</a:t>
            </a:r>
            <a:endParaRPr lang="en-US" sz="8000">
              <a:latin typeface="Arial Black"/>
              <a:cs typeface="Arial Black"/>
            </a:endParaRPr>
          </a:p>
        </p:txBody>
      </p:sp>
      <p:sp>
        <p:nvSpPr>
          <p:cNvPr id="9" name="object 7">
            <a:extLst>
              <a:ext uri="{FF2B5EF4-FFF2-40B4-BE49-F238E27FC236}">
                <a16:creationId xmlns:a16="http://schemas.microsoft.com/office/drawing/2014/main" id="{4CE63EC3-A9E1-1E34-12EE-45EC2D4D6859}"/>
              </a:ext>
            </a:extLst>
          </p:cNvPr>
          <p:cNvSpPr txBox="1"/>
          <p:nvPr/>
        </p:nvSpPr>
        <p:spPr>
          <a:xfrm>
            <a:off x="4814794" y="2832515"/>
            <a:ext cx="2994088" cy="2742329"/>
          </a:xfrm>
          <a:prstGeom prst="rect">
            <a:avLst/>
          </a:prstGeom>
        </p:spPr>
        <p:txBody>
          <a:bodyPr vert="horz" wrap="square" lIns="0" tIns="16933" rIns="0" bIns="0" rtlCol="0" anchor="t">
            <a:noAutofit/>
          </a:bodyPr>
          <a:lstStyle/>
          <a:p>
            <a:pPr marL="16510" marR="6350">
              <a:spcBef>
                <a:spcPts val="133"/>
              </a:spcBef>
            </a:pPr>
            <a:r>
              <a:rPr lang="en" sz="4000" b="0" i="0" u="none" strike="noStrike" spc="-380" dirty="0">
                <a:solidFill>
                  <a:srgbClr val="FFAA3F"/>
                </a:solidFill>
                <a:latin typeface="URW Gothic"/>
                <a:cs typeface="URW Gothic"/>
              </a:rPr>
              <a:t>Urchin </a:t>
            </a:r>
            <a:endParaRPr lang="en-US" sz="4000">
              <a:solidFill>
                <a:srgbClr val="000000"/>
              </a:solidFill>
              <a:latin typeface="URW Gothic"/>
              <a:cs typeface="URW Gothic"/>
            </a:endParaRPr>
          </a:p>
          <a:p>
            <a:pPr marL="16510" marR="6350">
              <a:lnSpc>
                <a:spcPct val="100000"/>
              </a:lnSpc>
              <a:spcBef>
                <a:spcPts val="133"/>
              </a:spcBef>
            </a:pPr>
            <a:r>
              <a:rPr lang="en" sz="4000" b="0" i="0" u="none" strike="noStrike" spc="-380" dirty="0">
                <a:solidFill>
                  <a:srgbClr val="FFAA3F"/>
                </a:solidFill>
                <a:latin typeface="URW Gothic"/>
                <a:cs typeface="URW Gothic"/>
              </a:rPr>
              <a:t>Tracking Module</a:t>
            </a:r>
            <a:endParaRPr lang="en-US" sz="4000">
              <a:latin typeface="URW Gothic"/>
              <a:cs typeface="URW Gothic"/>
            </a:endParaRPr>
          </a:p>
        </p:txBody>
      </p:sp>
      <p:grpSp>
        <p:nvGrpSpPr>
          <p:cNvPr id="13" name="object 8">
            <a:extLst>
              <a:ext uri="{FF2B5EF4-FFF2-40B4-BE49-F238E27FC236}">
                <a16:creationId xmlns:a16="http://schemas.microsoft.com/office/drawing/2014/main" id="{18E20DDD-13EF-5620-11FC-57A1BEC1D5A1}"/>
              </a:ext>
            </a:extLst>
          </p:cNvPr>
          <p:cNvGrpSpPr/>
          <p:nvPr/>
        </p:nvGrpSpPr>
        <p:grpSpPr>
          <a:xfrm>
            <a:off x="7331451" y="1044598"/>
            <a:ext cx="4860711" cy="4989989"/>
            <a:chOff x="5498589" y="783448"/>
            <a:chExt cx="3645534" cy="3742492"/>
          </a:xfrm>
        </p:grpSpPr>
        <p:pic>
          <p:nvPicPr>
            <p:cNvPr id="11" name="object 9">
              <a:extLst>
                <a:ext uri="{FF2B5EF4-FFF2-40B4-BE49-F238E27FC236}">
                  <a16:creationId xmlns:a16="http://schemas.microsoft.com/office/drawing/2014/main" id="{5351BC57-185D-FD8C-43D2-C188F3FCC2EF}"/>
                </a:ext>
              </a:extLst>
            </p:cNvPr>
            <p:cNvPicPr/>
            <p:nvPr/>
          </p:nvPicPr>
          <p:blipFill>
            <a:blip r:embed="rId4"/>
            <a:stretch>
              <a:fillRect/>
            </a:stretch>
          </p:blipFill>
          <p:spPr>
            <a:xfrm>
              <a:off x="5498589" y="783448"/>
              <a:ext cx="3645392" cy="3742492"/>
            </a:xfrm>
            <a:prstGeom prst="rect">
              <a:avLst/>
            </a:prstGeom>
          </p:spPr>
        </p:pic>
        <p:sp>
          <p:nvSpPr>
            <p:cNvPr id="12" name="object 10">
              <a:extLst>
                <a:ext uri="{FF2B5EF4-FFF2-40B4-BE49-F238E27FC236}">
                  <a16:creationId xmlns:a16="http://schemas.microsoft.com/office/drawing/2014/main" id="{3F17DA63-1083-A2BA-A6C6-AC4525FE589D}"/>
                </a:ext>
              </a:extLst>
            </p:cNvPr>
            <p:cNvSpPr/>
            <p:nvPr/>
          </p:nvSpPr>
          <p:spPr>
            <a:xfrm>
              <a:off x="5784338" y="1102035"/>
              <a:ext cx="3359785" cy="3138170"/>
            </a:xfrm>
            <a:custGeom>
              <a:avLst/>
              <a:gdLst/>
              <a:ahLst/>
              <a:cxnLst/>
              <a:rect l="l" t="t" r="r" b="b"/>
              <a:pathLst>
                <a:path w="3359784" h="3138170">
                  <a:moveTo>
                    <a:pt x="468299" y="3138155"/>
                  </a:moveTo>
                  <a:lnTo>
                    <a:pt x="0" y="626263"/>
                  </a:lnTo>
                  <a:lnTo>
                    <a:pt x="3359643" y="0"/>
                  </a:lnTo>
                  <a:lnTo>
                    <a:pt x="3359643" y="2599186"/>
                  </a:lnTo>
                  <a:lnTo>
                    <a:pt x="468299" y="3138155"/>
                  </a:lnTo>
                  <a:close/>
                </a:path>
              </a:pathLst>
            </a:custGeom>
            <a:solidFill>
              <a:srgbClr val="FFAA3F"/>
            </a:solidFill>
          </p:spPr>
          <p:txBody>
            <a:bodyPr wrap="square" lIns="0" tIns="0" rIns="0" bIns="0" rtlCol="0">
              <a:noAutofit/>
            </a:bodyPr>
            <a:lstStyle/>
            <a:p>
              <a:endParaRPr/>
            </a:p>
          </p:txBody>
        </p:sp>
      </p:grpSp>
      <p:sp>
        <p:nvSpPr>
          <p:cNvPr id="15" name="object 11">
            <a:extLst>
              <a:ext uri="{FF2B5EF4-FFF2-40B4-BE49-F238E27FC236}">
                <a16:creationId xmlns:a16="http://schemas.microsoft.com/office/drawing/2014/main" id="{0192037E-4003-26B4-5E9E-937D5BC05694}"/>
              </a:ext>
            </a:extLst>
          </p:cNvPr>
          <p:cNvSpPr txBox="1"/>
          <p:nvPr/>
        </p:nvSpPr>
        <p:spPr>
          <a:xfrm rot="21000000">
            <a:off x="7992931" y="2224965"/>
            <a:ext cx="3267227" cy="508000"/>
          </a:xfrm>
          <a:prstGeom prst="rect">
            <a:avLst/>
          </a:prstGeom>
        </p:spPr>
        <p:txBody>
          <a:bodyPr vert="horz" wrap="square" lIns="0" tIns="0" rIns="0" bIns="0" rtlCol="0">
            <a:noAutofit/>
          </a:bodyPr>
          <a:lstStyle/>
          <a:p>
            <a:pPr rtl="0">
              <a:lnSpc>
                <a:spcPts val="4000"/>
              </a:lnSpc>
            </a:pPr>
            <a:r>
              <a:rPr lang="en" sz="4000" b="0" i="0" u="none" strike="noStrike" spc="-573">
                <a:solidFill>
                  <a:srgbClr val="FFFFFF"/>
                </a:solidFill>
                <a:latin typeface="Arial Black"/>
                <a:cs typeface="Arial Black"/>
              </a:rPr>
              <a:t>UTM_SOURCE</a:t>
            </a:r>
            <a:endParaRPr sz="4000">
              <a:latin typeface="Arial Black"/>
              <a:cs typeface="Arial Black"/>
            </a:endParaRPr>
          </a:p>
        </p:txBody>
      </p:sp>
      <p:sp>
        <p:nvSpPr>
          <p:cNvPr id="17" name="object 12">
            <a:extLst>
              <a:ext uri="{FF2B5EF4-FFF2-40B4-BE49-F238E27FC236}">
                <a16:creationId xmlns:a16="http://schemas.microsoft.com/office/drawing/2014/main" id="{E637C2B7-C07B-4758-8D6B-355789BCE0DD}"/>
              </a:ext>
            </a:extLst>
          </p:cNvPr>
          <p:cNvSpPr txBox="1"/>
          <p:nvPr/>
        </p:nvSpPr>
        <p:spPr>
          <a:xfrm rot="21000000">
            <a:off x="8104604" y="2821915"/>
            <a:ext cx="3293157" cy="508000"/>
          </a:xfrm>
          <a:prstGeom prst="rect">
            <a:avLst/>
          </a:prstGeom>
        </p:spPr>
        <p:txBody>
          <a:bodyPr vert="horz" wrap="square" lIns="0" tIns="0" rIns="0" bIns="0" rtlCol="0">
            <a:noAutofit/>
          </a:bodyPr>
          <a:lstStyle/>
          <a:p>
            <a:pPr rtl="0">
              <a:lnSpc>
                <a:spcPts val="4000"/>
              </a:lnSpc>
            </a:pPr>
            <a:r>
              <a:rPr lang="en" sz="4000" b="0" i="0" u="none" strike="noStrike" spc="-513">
                <a:solidFill>
                  <a:srgbClr val="FFFFFF"/>
                </a:solidFill>
                <a:latin typeface="Arial Black"/>
                <a:cs typeface="Arial Black"/>
              </a:rPr>
              <a:t>UTM_MEDIUM</a:t>
            </a:r>
            <a:endParaRPr sz="4000">
              <a:latin typeface="Arial Black"/>
              <a:cs typeface="Arial Black"/>
            </a:endParaRPr>
          </a:p>
        </p:txBody>
      </p:sp>
      <p:sp>
        <p:nvSpPr>
          <p:cNvPr id="19" name="object 13">
            <a:extLst>
              <a:ext uri="{FF2B5EF4-FFF2-40B4-BE49-F238E27FC236}">
                <a16:creationId xmlns:a16="http://schemas.microsoft.com/office/drawing/2014/main" id="{7996DE87-B417-00F3-3AF4-75C3CE482704}"/>
              </a:ext>
            </a:extLst>
          </p:cNvPr>
          <p:cNvSpPr txBox="1"/>
          <p:nvPr/>
        </p:nvSpPr>
        <p:spPr>
          <a:xfrm rot="21000000">
            <a:off x="8213634" y="3346912"/>
            <a:ext cx="4117471" cy="508000"/>
          </a:xfrm>
          <a:prstGeom prst="rect">
            <a:avLst/>
          </a:prstGeom>
        </p:spPr>
        <p:txBody>
          <a:bodyPr vert="horz" wrap="square" lIns="0" tIns="0" rIns="0" bIns="0" rtlCol="0">
            <a:noAutofit/>
          </a:bodyPr>
          <a:lstStyle/>
          <a:p>
            <a:pPr rtl="0">
              <a:lnSpc>
                <a:spcPts val="4000"/>
              </a:lnSpc>
            </a:pPr>
            <a:r>
              <a:rPr lang="en" sz="4000" b="0" i="0" u="none" strike="noStrike" spc="-387">
                <a:solidFill>
                  <a:srgbClr val="FFFFFF"/>
                </a:solidFill>
                <a:latin typeface="Arial Black"/>
                <a:cs typeface="Arial Black"/>
              </a:rPr>
              <a:t>UTM_CAMPAIGN</a:t>
            </a:r>
            <a:endParaRPr sz="4000">
              <a:latin typeface="Arial Black"/>
              <a:cs typeface="Arial Black"/>
            </a:endParaRPr>
          </a:p>
        </p:txBody>
      </p:sp>
      <p:sp>
        <p:nvSpPr>
          <p:cNvPr id="21" name="object 14">
            <a:extLst>
              <a:ext uri="{FF2B5EF4-FFF2-40B4-BE49-F238E27FC236}">
                <a16:creationId xmlns:a16="http://schemas.microsoft.com/office/drawing/2014/main" id="{5EC64885-9B1F-96A4-CFDC-7FC288A4D7A3}"/>
              </a:ext>
            </a:extLst>
          </p:cNvPr>
          <p:cNvSpPr txBox="1"/>
          <p:nvPr/>
        </p:nvSpPr>
        <p:spPr>
          <a:xfrm rot="21000000">
            <a:off x="8328225" y="4089275"/>
            <a:ext cx="2533871" cy="508000"/>
          </a:xfrm>
          <a:prstGeom prst="rect">
            <a:avLst/>
          </a:prstGeom>
        </p:spPr>
        <p:txBody>
          <a:bodyPr vert="horz" wrap="square" lIns="0" tIns="0" rIns="0" bIns="0" rtlCol="0">
            <a:noAutofit/>
          </a:bodyPr>
          <a:lstStyle/>
          <a:p>
            <a:pPr rtl="0">
              <a:lnSpc>
                <a:spcPts val="4000"/>
              </a:lnSpc>
            </a:pPr>
            <a:r>
              <a:rPr lang="en" sz="4000" b="0" i="0" u="none" strike="noStrike" spc="-673">
                <a:solidFill>
                  <a:srgbClr val="FFFFFF"/>
                </a:solidFill>
                <a:latin typeface="Arial Black"/>
                <a:cs typeface="Arial Black"/>
              </a:rPr>
              <a:t>UTM_TERM</a:t>
            </a:r>
            <a:endParaRPr sz="4000">
              <a:latin typeface="Arial Black"/>
              <a:cs typeface="Arial Black"/>
            </a:endParaRPr>
          </a:p>
        </p:txBody>
      </p:sp>
      <p:sp>
        <p:nvSpPr>
          <p:cNvPr id="23" name="object 15">
            <a:extLst>
              <a:ext uri="{FF2B5EF4-FFF2-40B4-BE49-F238E27FC236}">
                <a16:creationId xmlns:a16="http://schemas.microsoft.com/office/drawing/2014/main" id="{D5E129B0-7AA3-2D1F-B8B2-4CE12898002C}"/>
              </a:ext>
            </a:extLst>
          </p:cNvPr>
          <p:cNvSpPr txBox="1"/>
          <p:nvPr/>
        </p:nvSpPr>
        <p:spPr>
          <a:xfrm rot="21000000">
            <a:off x="8439127" y="4596260"/>
            <a:ext cx="3553551" cy="508000"/>
          </a:xfrm>
          <a:prstGeom prst="rect">
            <a:avLst/>
          </a:prstGeom>
        </p:spPr>
        <p:txBody>
          <a:bodyPr vert="horz" wrap="square" lIns="0" tIns="0" rIns="0" bIns="0" rtlCol="0">
            <a:noAutofit/>
          </a:bodyPr>
          <a:lstStyle/>
          <a:p>
            <a:pPr rtl="0">
              <a:lnSpc>
                <a:spcPts val="4000"/>
              </a:lnSpc>
            </a:pPr>
            <a:r>
              <a:rPr lang="en" sz="4000" b="0" i="0" u="none" strike="noStrike" spc="-607">
                <a:solidFill>
                  <a:srgbClr val="FFFFFF"/>
                </a:solidFill>
                <a:latin typeface="Arial Black"/>
                <a:cs typeface="Arial Black"/>
              </a:rPr>
              <a:t>UTM_CONTENT</a:t>
            </a:r>
            <a:endParaRPr sz="4000">
              <a:latin typeface="Arial Black"/>
              <a:cs typeface="Arial Black"/>
            </a:endParaRPr>
          </a:p>
        </p:txBody>
      </p:sp>
      <p:sp>
        <p:nvSpPr>
          <p:cNvPr id="5" name="ZoneTexte 4">
            <a:extLst>
              <a:ext uri="{FF2B5EF4-FFF2-40B4-BE49-F238E27FC236}">
                <a16:creationId xmlns:a16="http://schemas.microsoft.com/office/drawing/2014/main" id="{9E6F8CD5-E7B2-2B94-D838-2CE0E6EEC204}"/>
              </a:ext>
            </a:extLst>
          </p:cNvPr>
          <p:cNvSpPr txBox="1"/>
          <p:nvPr/>
        </p:nvSpPr>
        <p:spPr>
          <a:xfrm>
            <a:off x="8523603" y="63658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spTree>
    <p:extLst>
      <p:ext uri="{BB962C8B-B14F-4D97-AF65-F5344CB8AC3E}">
        <p14:creationId xmlns:p14="http://schemas.microsoft.com/office/powerpoint/2010/main" val="59912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0E64-A515-878C-607E-B730451CFB46}"/>
              </a:ext>
            </a:extLst>
          </p:cNvPr>
          <p:cNvSpPr>
            <a:spLocks noGrp="1"/>
          </p:cNvSpPr>
          <p:nvPr>
            <p:ph type="title"/>
          </p:nvPr>
        </p:nvSpPr>
        <p:spPr/>
        <p:txBody>
          <a:bodyPr/>
          <a:lstStyle/>
          <a:p>
            <a:r>
              <a:rPr lang="en-US" dirty="0">
                <a:latin typeface="Bahnschrift SemiBold"/>
              </a:rPr>
              <a:t>GA installation </a:t>
            </a:r>
          </a:p>
        </p:txBody>
      </p:sp>
      <p:sp>
        <p:nvSpPr>
          <p:cNvPr id="4" name="Content Placeholder 3">
            <a:extLst>
              <a:ext uri="{FF2B5EF4-FFF2-40B4-BE49-F238E27FC236}">
                <a16:creationId xmlns:a16="http://schemas.microsoft.com/office/drawing/2014/main" id="{BDEA7CCB-C24C-D2DF-B812-671E371EB68C}"/>
              </a:ext>
            </a:extLst>
          </p:cNvPr>
          <p:cNvSpPr>
            <a:spLocks noGrp="1"/>
          </p:cNvSpPr>
          <p:nvPr>
            <p:ph sz="half" idx="2"/>
          </p:nvPr>
        </p:nvSpPr>
        <p:spPr/>
        <p:txBody>
          <a:bodyPr vert="horz" lIns="91440" tIns="45720" rIns="91440" bIns="45720" rtlCol="0" anchor="t">
            <a:normAutofit fontScale="85000" lnSpcReduction="20000"/>
          </a:bodyPr>
          <a:lstStyle/>
          <a:p>
            <a:r>
              <a:rPr lang="en-US" dirty="0">
                <a:ea typeface="+mn-lt"/>
                <a:cs typeface="+mn-lt"/>
              </a:rPr>
              <a:t>&lt;!-- Google tag (gtag.js) --&gt; </a:t>
            </a:r>
            <a:endParaRPr lang="en-US" dirty="0"/>
          </a:p>
          <a:p>
            <a:endParaRPr lang="en-US"/>
          </a:p>
          <a:p>
            <a:r>
              <a:rPr lang="en-US" dirty="0">
                <a:ea typeface="+mn-lt"/>
                <a:cs typeface="+mn-lt"/>
              </a:rPr>
              <a:t>&lt;script async </a:t>
            </a:r>
            <a:r>
              <a:rPr lang="en-US" dirty="0" err="1">
                <a:ea typeface="+mn-lt"/>
                <a:cs typeface="+mn-lt"/>
              </a:rPr>
              <a:t>src</a:t>
            </a:r>
            <a:r>
              <a:rPr lang="en-US" dirty="0">
                <a:ea typeface="+mn-lt"/>
                <a:cs typeface="+mn-lt"/>
              </a:rPr>
              <a:t>="https://www.googletagmanager.com/gtag/js?id=G-ABC123XY Z"&gt;&lt;/script&gt; </a:t>
            </a:r>
            <a:endParaRPr lang="en-US" dirty="0"/>
          </a:p>
          <a:p>
            <a:endParaRPr lang="en-US"/>
          </a:p>
          <a:p>
            <a:r>
              <a:rPr lang="en-US" dirty="0">
                <a:ea typeface="+mn-lt"/>
                <a:cs typeface="+mn-lt"/>
              </a:rPr>
              <a:t>&lt;script&gt; </a:t>
            </a:r>
            <a:endParaRPr lang="en-US" dirty="0"/>
          </a:p>
          <a:p>
            <a:endParaRPr lang="en-US"/>
          </a:p>
          <a:p>
            <a:r>
              <a:rPr lang="en-US" dirty="0" err="1">
                <a:ea typeface="+mn-lt"/>
                <a:cs typeface="+mn-lt"/>
              </a:rPr>
              <a:t>window.dataLayer</a:t>
            </a:r>
            <a:r>
              <a:rPr lang="en-US" dirty="0">
                <a:ea typeface="+mn-lt"/>
                <a:cs typeface="+mn-lt"/>
              </a:rPr>
              <a:t> = </a:t>
            </a:r>
            <a:r>
              <a:rPr lang="en-US" dirty="0" err="1">
                <a:ea typeface="+mn-lt"/>
                <a:cs typeface="+mn-lt"/>
              </a:rPr>
              <a:t>window.dataLayer</a:t>
            </a:r>
            <a:r>
              <a:rPr lang="en-US" dirty="0">
                <a:ea typeface="+mn-lt"/>
                <a:cs typeface="+mn-lt"/>
              </a:rPr>
              <a:t> || []; function </a:t>
            </a:r>
            <a:r>
              <a:rPr lang="en-US" dirty="0" err="1">
                <a:ea typeface="+mn-lt"/>
                <a:cs typeface="+mn-lt"/>
              </a:rPr>
              <a:t>gtag</a:t>
            </a:r>
            <a:r>
              <a:rPr lang="en-US" dirty="0">
                <a:ea typeface="+mn-lt"/>
                <a:cs typeface="+mn-lt"/>
              </a:rPr>
              <a:t>(){</a:t>
            </a:r>
            <a:r>
              <a:rPr lang="en-US" dirty="0" err="1">
                <a:ea typeface="+mn-lt"/>
                <a:cs typeface="+mn-lt"/>
              </a:rPr>
              <a:t>dataLayer.push</a:t>
            </a:r>
            <a:r>
              <a:rPr lang="en-US" dirty="0">
                <a:ea typeface="+mn-lt"/>
                <a:cs typeface="+mn-lt"/>
              </a:rPr>
              <a:t>(arguments);} </a:t>
            </a:r>
            <a:r>
              <a:rPr lang="en-US" dirty="0" err="1">
                <a:ea typeface="+mn-lt"/>
                <a:cs typeface="+mn-lt"/>
              </a:rPr>
              <a:t>gtag</a:t>
            </a:r>
            <a:r>
              <a:rPr lang="en-US" dirty="0">
                <a:ea typeface="+mn-lt"/>
                <a:cs typeface="+mn-lt"/>
              </a:rPr>
              <a:t>('</a:t>
            </a:r>
            <a:r>
              <a:rPr lang="en-US" dirty="0" err="1">
                <a:ea typeface="+mn-lt"/>
                <a:cs typeface="+mn-lt"/>
              </a:rPr>
              <a:t>js</a:t>
            </a:r>
            <a:r>
              <a:rPr lang="en-US" dirty="0">
                <a:ea typeface="+mn-lt"/>
                <a:cs typeface="+mn-lt"/>
              </a:rPr>
              <a:t>', new Date()); </a:t>
            </a:r>
            <a:endParaRPr lang="en-US" dirty="0"/>
          </a:p>
        </p:txBody>
      </p:sp>
      <p:grpSp>
        <p:nvGrpSpPr>
          <p:cNvPr id="11" name="object 2">
            <a:extLst>
              <a:ext uri="{FF2B5EF4-FFF2-40B4-BE49-F238E27FC236}">
                <a16:creationId xmlns:a16="http://schemas.microsoft.com/office/drawing/2014/main" id="{C71DA08A-7065-D71C-5EEB-8F7009D4C0B7}"/>
              </a:ext>
            </a:extLst>
          </p:cNvPr>
          <p:cNvGrpSpPr/>
          <p:nvPr/>
        </p:nvGrpSpPr>
        <p:grpSpPr>
          <a:xfrm>
            <a:off x="1879358" y="2358158"/>
            <a:ext cx="2478293" cy="2266527"/>
            <a:chOff x="111036" y="1428239"/>
            <a:chExt cx="1858720" cy="1699895"/>
          </a:xfrm>
        </p:grpSpPr>
        <p:sp>
          <p:nvSpPr>
            <p:cNvPr id="7" name="object 3">
              <a:extLst>
                <a:ext uri="{FF2B5EF4-FFF2-40B4-BE49-F238E27FC236}">
                  <a16:creationId xmlns:a16="http://schemas.microsoft.com/office/drawing/2014/main" id="{80360F6A-E64B-0796-E152-1A969C820CDE}"/>
                </a:ext>
              </a:extLst>
            </p:cNvPr>
            <p:cNvSpPr/>
            <p:nvPr/>
          </p:nvSpPr>
          <p:spPr>
            <a:xfrm>
              <a:off x="111036" y="1677187"/>
              <a:ext cx="1138555" cy="1202690"/>
            </a:xfrm>
            <a:custGeom>
              <a:avLst/>
              <a:gdLst/>
              <a:ahLst/>
              <a:cxnLst/>
              <a:rect l="l" t="t" r="r" b="b"/>
              <a:pathLst>
                <a:path w="1138555" h="1202689">
                  <a:moveTo>
                    <a:pt x="1137996" y="162801"/>
                  </a:moveTo>
                  <a:lnTo>
                    <a:pt x="975194" y="0"/>
                  </a:lnTo>
                  <a:lnTo>
                    <a:pt x="161201" y="0"/>
                  </a:lnTo>
                  <a:lnTo>
                    <a:pt x="161201" y="211416"/>
                  </a:lnTo>
                  <a:lnTo>
                    <a:pt x="0" y="211416"/>
                  </a:lnTo>
                  <a:lnTo>
                    <a:pt x="0" y="990511"/>
                  </a:lnTo>
                  <a:lnTo>
                    <a:pt x="161201" y="990511"/>
                  </a:lnTo>
                  <a:lnTo>
                    <a:pt x="161201" y="1202118"/>
                  </a:lnTo>
                  <a:lnTo>
                    <a:pt x="1137996" y="1202118"/>
                  </a:lnTo>
                  <a:lnTo>
                    <a:pt x="1137996" y="162801"/>
                  </a:lnTo>
                  <a:close/>
                </a:path>
              </a:pathLst>
            </a:custGeom>
            <a:solidFill>
              <a:srgbClr val="F2BA42"/>
            </a:solidFill>
          </p:spPr>
          <p:txBody>
            <a:bodyPr wrap="square" lIns="0" tIns="0" rIns="0" bIns="0" rtlCol="0">
              <a:noAutofit/>
            </a:bodyPr>
            <a:lstStyle/>
            <a:p>
              <a:endParaRPr/>
            </a:p>
          </p:txBody>
        </p:sp>
        <p:sp>
          <p:nvSpPr>
            <p:cNvPr id="8" name="object 4">
              <a:extLst>
                <a:ext uri="{FF2B5EF4-FFF2-40B4-BE49-F238E27FC236}">
                  <a16:creationId xmlns:a16="http://schemas.microsoft.com/office/drawing/2014/main" id="{D5DA976C-4167-3552-F0BB-DD941EAF1B4F}"/>
                </a:ext>
              </a:extLst>
            </p:cNvPr>
            <p:cNvSpPr/>
            <p:nvPr/>
          </p:nvSpPr>
          <p:spPr>
            <a:xfrm>
              <a:off x="272244" y="1677184"/>
              <a:ext cx="977265" cy="1202690"/>
            </a:xfrm>
            <a:custGeom>
              <a:avLst/>
              <a:gdLst/>
              <a:ahLst/>
              <a:cxnLst/>
              <a:rect l="l" t="t" r="r" b="b"/>
              <a:pathLst>
                <a:path w="977265" h="1202689">
                  <a:moveTo>
                    <a:pt x="0" y="0"/>
                  </a:moveTo>
                  <a:lnTo>
                    <a:pt x="813995" y="0"/>
                  </a:lnTo>
                  <a:lnTo>
                    <a:pt x="976798" y="162802"/>
                  </a:lnTo>
                  <a:lnTo>
                    <a:pt x="976798" y="1202110"/>
                  </a:lnTo>
                  <a:lnTo>
                    <a:pt x="0" y="1202110"/>
                  </a:lnTo>
                  <a:lnTo>
                    <a:pt x="0" y="0"/>
                  </a:lnTo>
                  <a:close/>
                </a:path>
              </a:pathLst>
            </a:custGeom>
            <a:ln w="12699">
              <a:solidFill>
                <a:srgbClr val="FFFFFF"/>
              </a:solidFill>
            </a:ln>
          </p:spPr>
          <p:txBody>
            <a:bodyPr wrap="square" lIns="0" tIns="0" rIns="0" bIns="0" rtlCol="0">
              <a:noAutofit/>
            </a:bodyPr>
            <a:lstStyle/>
            <a:p>
              <a:endParaRPr/>
            </a:p>
          </p:txBody>
        </p:sp>
        <p:sp>
          <p:nvSpPr>
            <p:cNvPr id="9" name="object 5">
              <a:extLst>
                <a:ext uri="{FF2B5EF4-FFF2-40B4-BE49-F238E27FC236}">
                  <a16:creationId xmlns:a16="http://schemas.microsoft.com/office/drawing/2014/main" id="{EB16DCBC-FB72-D0F8-6060-5CC0428948B1}"/>
                </a:ext>
              </a:extLst>
            </p:cNvPr>
            <p:cNvSpPr/>
            <p:nvPr/>
          </p:nvSpPr>
          <p:spPr>
            <a:xfrm>
              <a:off x="587996" y="1428239"/>
              <a:ext cx="1381760" cy="1699895"/>
            </a:xfrm>
            <a:custGeom>
              <a:avLst/>
              <a:gdLst/>
              <a:ahLst/>
              <a:cxnLst/>
              <a:rect l="l" t="t" r="r" b="b"/>
              <a:pathLst>
                <a:path w="1381760" h="1699895">
                  <a:moveTo>
                    <a:pt x="1381497" y="1699804"/>
                  </a:moveTo>
                  <a:lnTo>
                    <a:pt x="0" y="1699804"/>
                  </a:lnTo>
                  <a:lnTo>
                    <a:pt x="0" y="0"/>
                  </a:lnTo>
                  <a:lnTo>
                    <a:pt x="1151242" y="0"/>
                  </a:lnTo>
                  <a:lnTo>
                    <a:pt x="1381497" y="230254"/>
                  </a:lnTo>
                  <a:lnTo>
                    <a:pt x="1381497" y="1699804"/>
                  </a:lnTo>
                  <a:close/>
                </a:path>
              </a:pathLst>
            </a:custGeom>
            <a:solidFill>
              <a:srgbClr val="F2BA42"/>
            </a:solidFill>
          </p:spPr>
          <p:txBody>
            <a:bodyPr wrap="square" lIns="0" tIns="0" rIns="0" bIns="0" rtlCol="0">
              <a:noAutofit/>
            </a:bodyPr>
            <a:lstStyle/>
            <a:p>
              <a:endParaRPr/>
            </a:p>
          </p:txBody>
        </p:sp>
        <p:sp>
          <p:nvSpPr>
            <p:cNvPr id="10" name="object 6">
              <a:extLst>
                <a:ext uri="{FF2B5EF4-FFF2-40B4-BE49-F238E27FC236}">
                  <a16:creationId xmlns:a16="http://schemas.microsoft.com/office/drawing/2014/main" id="{22A10AD2-E66C-6FF2-E7C4-8A4F9B0DAAC4}"/>
                </a:ext>
              </a:extLst>
            </p:cNvPr>
            <p:cNvSpPr/>
            <p:nvPr/>
          </p:nvSpPr>
          <p:spPr>
            <a:xfrm>
              <a:off x="587996" y="1428239"/>
              <a:ext cx="1381760" cy="1699895"/>
            </a:xfrm>
            <a:custGeom>
              <a:avLst/>
              <a:gdLst/>
              <a:ahLst/>
              <a:cxnLst/>
              <a:rect l="l" t="t" r="r" b="b"/>
              <a:pathLst>
                <a:path w="1381760" h="1699895">
                  <a:moveTo>
                    <a:pt x="0" y="0"/>
                  </a:moveTo>
                  <a:lnTo>
                    <a:pt x="1151242" y="0"/>
                  </a:lnTo>
                  <a:lnTo>
                    <a:pt x="1381497" y="230254"/>
                  </a:lnTo>
                  <a:lnTo>
                    <a:pt x="1381497" y="1699804"/>
                  </a:lnTo>
                  <a:lnTo>
                    <a:pt x="0" y="1699804"/>
                  </a:lnTo>
                  <a:lnTo>
                    <a:pt x="0" y="0"/>
                  </a:lnTo>
                  <a:close/>
                </a:path>
              </a:pathLst>
            </a:custGeom>
            <a:ln w="12699">
              <a:solidFill>
                <a:srgbClr val="FFFFFF"/>
              </a:solidFill>
            </a:ln>
          </p:spPr>
          <p:txBody>
            <a:bodyPr wrap="square" lIns="0" tIns="0" rIns="0" bIns="0" rtlCol="0">
              <a:noAutofit/>
            </a:bodyPr>
            <a:lstStyle/>
            <a:p>
              <a:endParaRPr/>
            </a:p>
          </p:txBody>
        </p:sp>
      </p:grpSp>
      <p:sp>
        <p:nvSpPr>
          <p:cNvPr id="13" name="object 8">
            <a:extLst>
              <a:ext uri="{FF2B5EF4-FFF2-40B4-BE49-F238E27FC236}">
                <a16:creationId xmlns:a16="http://schemas.microsoft.com/office/drawing/2014/main" id="{BC5EF94E-DB5A-1BD1-D461-6B16735137C2}"/>
              </a:ext>
            </a:extLst>
          </p:cNvPr>
          <p:cNvSpPr txBox="1"/>
          <p:nvPr/>
        </p:nvSpPr>
        <p:spPr>
          <a:xfrm>
            <a:off x="2794893" y="2986792"/>
            <a:ext cx="1129453" cy="1128607"/>
          </a:xfrm>
          <a:prstGeom prst="rect">
            <a:avLst/>
          </a:prstGeom>
        </p:spPr>
        <p:txBody>
          <a:bodyPr vert="horz" wrap="square" lIns="0" tIns="34712" rIns="0" bIns="0" rtlCol="0">
            <a:noAutofit/>
          </a:bodyPr>
          <a:lstStyle/>
          <a:p>
            <a:pPr marL="16933" marR="6773" indent="208275" rtl="0">
              <a:lnSpc>
                <a:spcPts val="4305"/>
              </a:lnSpc>
              <a:spcBef>
                <a:spcPts val="272"/>
              </a:spcBef>
            </a:pPr>
            <a:r>
              <a:rPr lang="en" sz="3600" b="1" i="0" u="none" strike="noStrike" spc="-33">
                <a:solidFill>
                  <a:srgbClr val="FFFFFF"/>
                </a:solidFill>
                <a:latin typeface="Carlito"/>
                <a:cs typeface="Carlito"/>
              </a:rPr>
              <a:t>Your pages</a:t>
            </a:r>
            <a:endParaRPr sz="3600">
              <a:latin typeface="Carlito"/>
              <a:cs typeface="Carlito"/>
            </a:endParaRPr>
          </a:p>
        </p:txBody>
      </p:sp>
      <p:grpSp>
        <p:nvGrpSpPr>
          <p:cNvPr id="18" name="object 9">
            <a:extLst>
              <a:ext uri="{FF2B5EF4-FFF2-40B4-BE49-F238E27FC236}">
                <a16:creationId xmlns:a16="http://schemas.microsoft.com/office/drawing/2014/main" id="{589321ED-A695-2C53-4CB5-C3AB0D8159FD}"/>
              </a:ext>
            </a:extLst>
          </p:cNvPr>
          <p:cNvGrpSpPr/>
          <p:nvPr/>
        </p:nvGrpSpPr>
        <p:grpSpPr>
          <a:xfrm>
            <a:off x="2289975" y="4435032"/>
            <a:ext cx="569807" cy="569807"/>
            <a:chOff x="418999" y="2985893"/>
            <a:chExt cx="427355" cy="427355"/>
          </a:xfrm>
        </p:grpSpPr>
        <p:sp>
          <p:nvSpPr>
            <p:cNvPr id="15" name="object 10">
              <a:extLst>
                <a:ext uri="{FF2B5EF4-FFF2-40B4-BE49-F238E27FC236}">
                  <a16:creationId xmlns:a16="http://schemas.microsoft.com/office/drawing/2014/main" id="{56DC9661-9097-C601-F58C-DD0C9631C0F9}"/>
                </a:ext>
              </a:extLst>
            </p:cNvPr>
            <p:cNvSpPr/>
            <p:nvPr/>
          </p:nvSpPr>
          <p:spPr>
            <a:xfrm>
              <a:off x="418999" y="2985893"/>
              <a:ext cx="427355" cy="427355"/>
            </a:xfrm>
            <a:custGeom>
              <a:avLst/>
              <a:gdLst/>
              <a:ahLst/>
              <a:cxnLst/>
              <a:rect l="l" t="t" r="r" b="b"/>
              <a:pathLst>
                <a:path w="427355" h="427354">
                  <a:moveTo>
                    <a:pt x="213599" y="427199"/>
                  </a:moveTo>
                  <a:lnTo>
                    <a:pt x="164623" y="421556"/>
                  </a:lnTo>
                  <a:lnTo>
                    <a:pt x="119664" y="405485"/>
                  </a:lnTo>
                  <a:lnTo>
                    <a:pt x="80004" y="380268"/>
                  </a:lnTo>
                  <a:lnTo>
                    <a:pt x="46925" y="347187"/>
                  </a:lnTo>
                  <a:lnTo>
                    <a:pt x="21710" y="307527"/>
                  </a:lnTo>
                  <a:lnTo>
                    <a:pt x="5641" y="262570"/>
                  </a:lnTo>
                  <a:lnTo>
                    <a:pt x="0" y="213599"/>
                  </a:lnTo>
                  <a:lnTo>
                    <a:pt x="5641" y="164620"/>
                  </a:lnTo>
                  <a:lnTo>
                    <a:pt x="21710" y="119660"/>
                  </a:lnTo>
                  <a:lnTo>
                    <a:pt x="46925" y="80001"/>
                  </a:lnTo>
                  <a:lnTo>
                    <a:pt x="80004" y="46923"/>
                  </a:lnTo>
                  <a:lnTo>
                    <a:pt x="119664" y="21709"/>
                  </a:lnTo>
                  <a:lnTo>
                    <a:pt x="164623" y="5640"/>
                  </a:lnTo>
                  <a:lnTo>
                    <a:pt x="213599" y="0"/>
                  </a:lnTo>
                  <a:lnTo>
                    <a:pt x="427199" y="0"/>
                  </a:lnTo>
                  <a:lnTo>
                    <a:pt x="427199" y="213599"/>
                  </a:lnTo>
                  <a:lnTo>
                    <a:pt x="421557" y="262570"/>
                  </a:lnTo>
                  <a:lnTo>
                    <a:pt x="405488" y="307527"/>
                  </a:lnTo>
                  <a:lnTo>
                    <a:pt x="380273" y="347187"/>
                  </a:lnTo>
                  <a:lnTo>
                    <a:pt x="347194" y="380268"/>
                  </a:lnTo>
                  <a:lnTo>
                    <a:pt x="307535" y="405485"/>
                  </a:lnTo>
                  <a:lnTo>
                    <a:pt x="262575" y="421556"/>
                  </a:lnTo>
                  <a:lnTo>
                    <a:pt x="213599" y="427199"/>
                  </a:lnTo>
                  <a:close/>
                </a:path>
              </a:pathLst>
            </a:custGeom>
            <a:solidFill>
              <a:srgbClr val="FFFFFF"/>
            </a:solidFill>
          </p:spPr>
          <p:txBody>
            <a:bodyPr wrap="square" lIns="0" tIns="0" rIns="0" bIns="0" rtlCol="0">
              <a:noAutofit/>
            </a:bodyPr>
            <a:lstStyle/>
            <a:p>
              <a:endParaRPr/>
            </a:p>
          </p:txBody>
        </p:sp>
        <p:sp>
          <p:nvSpPr>
            <p:cNvPr id="16" name="object 11">
              <a:extLst>
                <a:ext uri="{FF2B5EF4-FFF2-40B4-BE49-F238E27FC236}">
                  <a16:creationId xmlns:a16="http://schemas.microsoft.com/office/drawing/2014/main" id="{DE822042-776E-D1C2-E86C-53748E2F6AE5}"/>
                </a:ext>
              </a:extLst>
            </p:cNvPr>
            <p:cNvSpPr/>
            <p:nvPr/>
          </p:nvSpPr>
          <p:spPr>
            <a:xfrm>
              <a:off x="418999" y="2985893"/>
              <a:ext cx="427355" cy="427355"/>
            </a:xfrm>
            <a:custGeom>
              <a:avLst/>
              <a:gdLst/>
              <a:ahLst/>
              <a:cxnLst/>
              <a:rect l="l" t="t" r="r" b="b"/>
              <a:pathLst>
                <a:path w="427355" h="427354">
                  <a:moveTo>
                    <a:pt x="0" y="213599"/>
                  </a:moveTo>
                  <a:lnTo>
                    <a:pt x="5641" y="164620"/>
                  </a:lnTo>
                  <a:lnTo>
                    <a:pt x="21710" y="119660"/>
                  </a:lnTo>
                  <a:lnTo>
                    <a:pt x="46925" y="80001"/>
                  </a:lnTo>
                  <a:lnTo>
                    <a:pt x="80004" y="46923"/>
                  </a:lnTo>
                  <a:lnTo>
                    <a:pt x="119664" y="21709"/>
                  </a:lnTo>
                  <a:lnTo>
                    <a:pt x="164623" y="5640"/>
                  </a:lnTo>
                  <a:lnTo>
                    <a:pt x="213599" y="0"/>
                  </a:lnTo>
                  <a:lnTo>
                    <a:pt x="266999" y="0"/>
                  </a:lnTo>
                  <a:lnTo>
                    <a:pt x="320399" y="0"/>
                  </a:lnTo>
                  <a:lnTo>
                    <a:pt x="373799" y="0"/>
                  </a:lnTo>
                  <a:lnTo>
                    <a:pt x="427199" y="0"/>
                  </a:lnTo>
                  <a:lnTo>
                    <a:pt x="427199" y="53399"/>
                  </a:lnTo>
                  <a:lnTo>
                    <a:pt x="427199" y="106799"/>
                  </a:lnTo>
                  <a:lnTo>
                    <a:pt x="427199" y="160199"/>
                  </a:lnTo>
                  <a:lnTo>
                    <a:pt x="427199" y="213599"/>
                  </a:lnTo>
                  <a:lnTo>
                    <a:pt x="421557" y="262570"/>
                  </a:lnTo>
                  <a:lnTo>
                    <a:pt x="405488" y="307527"/>
                  </a:lnTo>
                  <a:lnTo>
                    <a:pt x="380273" y="347187"/>
                  </a:lnTo>
                  <a:lnTo>
                    <a:pt x="347194" y="380268"/>
                  </a:lnTo>
                  <a:lnTo>
                    <a:pt x="307535" y="405485"/>
                  </a:lnTo>
                  <a:lnTo>
                    <a:pt x="262575" y="421556"/>
                  </a:lnTo>
                  <a:lnTo>
                    <a:pt x="213599" y="427199"/>
                  </a:lnTo>
                  <a:lnTo>
                    <a:pt x="164623" y="421556"/>
                  </a:lnTo>
                  <a:lnTo>
                    <a:pt x="119664" y="405485"/>
                  </a:lnTo>
                  <a:lnTo>
                    <a:pt x="80004" y="380268"/>
                  </a:lnTo>
                  <a:lnTo>
                    <a:pt x="46925" y="347187"/>
                  </a:lnTo>
                  <a:lnTo>
                    <a:pt x="21710" y="307527"/>
                  </a:lnTo>
                  <a:lnTo>
                    <a:pt x="5641" y="262570"/>
                  </a:lnTo>
                  <a:lnTo>
                    <a:pt x="0" y="213599"/>
                  </a:lnTo>
                  <a:close/>
                </a:path>
              </a:pathLst>
            </a:custGeom>
            <a:ln w="12699">
              <a:solidFill>
                <a:srgbClr val="F2BA42"/>
              </a:solidFill>
            </a:ln>
          </p:spPr>
          <p:txBody>
            <a:bodyPr wrap="square" lIns="0" tIns="0" rIns="0" bIns="0" rtlCol="0">
              <a:noAutofit/>
            </a:bodyPr>
            <a:lstStyle/>
            <a:p>
              <a:endParaRPr/>
            </a:p>
          </p:txBody>
        </p:sp>
        <p:pic>
          <p:nvPicPr>
            <p:cNvPr id="17" name="object 12">
              <a:extLst>
                <a:ext uri="{FF2B5EF4-FFF2-40B4-BE49-F238E27FC236}">
                  <a16:creationId xmlns:a16="http://schemas.microsoft.com/office/drawing/2014/main" id="{42E8A31A-E90A-6ADF-5ED3-EADC763AA9FA}"/>
                </a:ext>
              </a:extLst>
            </p:cNvPr>
            <p:cNvPicPr/>
            <p:nvPr/>
          </p:nvPicPr>
          <p:blipFill>
            <a:blip r:embed="rId3"/>
            <a:stretch>
              <a:fillRect/>
            </a:stretch>
          </p:blipFill>
          <p:spPr>
            <a:xfrm>
              <a:off x="467304" y="3034193"/>
              <a:ext cx="330299" cy="330299"/>
            </a:xfrm>
            <a:prstGeom prst="rect">
              <a:avLst/>
            </a:prstGeom>
          </p:spPr>
        </p:pic>
      </p:grpSp>
      <p:sp>
        <p:nvSpPr>
          <p:cNvPr id="20" name="object 13">
            <a:extLst>
              <a:ext uri="{FF2B5EF4-FFF2-40B4-BE49-F238E27FC236}">
                <a16:creationId xmlns:a16="http://schemas.microsoft.com/office/drawing/2014/main" id="{6211D8F4-AEAE-612E-14D2-EDB121997B13}"/>
              </a:ext>
            </a:extLst>
          </p:cNvPr>
          <p:cNvSpPr txBox="1"/>
          <p:nvPr/>
        </p:nvSpPr>
        <p:spPr>
          <a:xfrm>
            <a:off x="2928240" y="4669290"/>
            <a:ext cx="1303020" cy="597745"/>
          </a:xfrm>
          <a:prstGeom prst="rect">
            <a:avLst/>
          </a:prstGeom>
        </p:spPr>
        <p:txBody>
          <a:bodyPr vert="horz" wrap="square" lIns="0" tIns="30480" rIns="0" bIns="0" rtlCol="0">
            <a:noAutofit/>
          </a:bodyPr>
          <a:lstStyle/>
          <a:p>
            <a:pPr marL="16933" marR="6773" rtl="0">
              <a:lnSpc>
                <a:spcPts val="2200"/>
              </a:lnSpc>
              <a:spcBef>
                <a:spcPts val="240"/>
              </a:spcBef>
            </a:pPr>
            <a:r>
              <a:rPr lang="en" sz="1867" b="0" i="0" u="none" strike="noStrike">
                <a:solidFill>
                  <a:srgbClr val="999999"/>
                </a:solidFill>
                <a:latin typeface="Carlito"/>
                <a:cs typeface="Carlito"/>
              </a:rPr>
              <a:t>Google script gtag.js</a:t>
            </a:r>
            <a:endParaRPr sz="1867">
              <a:latin typeface="Carlito"/>
              <a:cs typeface="Carlito"/>
            </a:endParaRPr>
          </a:p>
        </p:txBody>
      </p:sp>
    </p:spTree>
    <p:extLst>
      <p:ext uri="{BB962C8B-B14F-4D97-AF65-F5344CB8AC3E}">
        <p14:creationId xmlns:p14="http://schemas.microsoft.com/office/powerpoint/2010/main" val="384684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1656F-7BA6-CDA0-EFD8-219E04ECB88C}"/>
              </a:ext>
            </a:extLst>
          </p:cNvPr>
          <p:cNvSpPr>
            <a:spLocks noGrp="1"/>
          </p:cNvSpPr>
          <p:nvPr>
            <p:ph type="title"/>
          </p:nvPr>
        </p:nvSpPr>
        <p:spPr/>
        <p:txBody>
          <a:bodyPr/>
          <a:lstStyle/>
          <a:p>
            <a:r>
              <a:rPr lang="en-US" dirty="0">
                <a:latin typeface="Bahnschrift SemiBold"/>
              </a:rPr>
              <a:t>GA installation </a:t>
            </a:r>
          </a:p>
        </p:txBody>
      </p:sp>
      <p:grpSp>
        <p:nvGrpSpPr>
          <p:cNvPr id="9" name="object 2">
            <a:extLst>
              <a:ext uri="{FF2B5EF4-FFF2-40B4-BE49-F238E27FC236}">
                <a16:creationId xmlns:a16="http://schemas.microsoft.com/office/drawing/2014/main" id="{8CDEA921-9ABE-89C3-215D-DBED2A23E892}"/>
              </a:ext>
            </a:extLst>
          </p:cNvPr>
          <p:cNvGrpSpPr/>
          <p:nvPr/>
        </p:nvGrpSpPr>
        <p:grpSpPr>
          <a:xfrm>
            <a:off x="776783" y="2386173"/>
            <a:ext cx="2478290" cy="2266527"/>
            <a:chOff x="582587" y="1428239"/>
            <a:chExt cx="1858718" cy="1699895"/>
          </a:xfrm>
        </p:grpSpPr>
        <p:sp>
          <p:nvSpPr>
            <p:cNvPr id="5" name="object 3">
              <a:extLst>
                <a:ext uri="{FF2B5EF4-FFF2-40B4-BE49-F238E27FC236}">
                  <a16:creationId xmlns:a16="http://schemas.microsoft.com/office/drawing/2014/main" id="{0569E116-8F67-A443-8804-52725D918389}"/>
                </a:ext>
              </a:extLst>
            </p:cNvPr>
            <p:cNvSpPr/>
            <p:nvPr/>
          </p:nvSpPr>
          <p:spPr>
            <a:xfrm>
              <a:off x="582587" y="1677187"/>
              <a:ext cx="1138555" cy="1202690"/>
            </a:xfrm>
            <a:custGeom>
              <a:avLst/>
              <a:gdLst/>
              <a:ahLst/>
              <a:cxnLst/>
              <a:rect l="l" t="t" r="r" b="b"/>
              <a:pathLst>
                <a:path w="1138555" h="1202689">
                  <a:moveTo>
                    <a:pt x="1137996" y="162801"/>
                  </a:moveTo>
                  <a:lnTo>
                    <a:pt x="975194" y="0"/>
                  </a:lnTo>
                  <a:lnTo>
                    <a:pt x="161201" y="0"/>
                  </a:lnTo>
                  <a:lnTo>
                    <a:pt x="161201" y="211416"/>
                  </a:lnTo>
                  <a:lnTo>
                    <a:pt x="0" y="211416"/>
                  </a:lnTo>
                  <a:lnTo>
                    <a:pt x="0" y="990511"/>
                  </a:lnTo>
                  <a:lnTo>
                    <a:pt x="161201" y="990511"/>
                  </a:lnTo>
                  <a:lnTo>
                    <a:pt x="161201" y="1202118"/>
                  </a:lnTo>
                  <a:lnTo>
                    <a:pt x="1137996" y="1202118"/>
                  </a:lnTo>
                  <a:lnTo>
                    <a:pt x="1137996" y="162801"/>
                  </a:lnTo>
                  <a:close/>
                </a:path>
              </a:pathLst>
            </a:custGeom>
            <a:solidFill>
              <a:srgbClr val="F2BA42"/>
            </a:solidFill>
          </p:spPr>
          <p:txBody>
            <a:bodyPr wrap="square" lIns="0" tIns="0" rIns="0" bIns="0" rtlCol="0">
              <a:noAutofit/>
            </a:bodyPr>
            <a:lstStyle/>
            <a:p>
              <a:endParaRPr/>
            </a:p>
          </p:txBody>
        </p:sp>
        <p:sp>
          <p:nvSpPr>
            <p:cNvPr id="6" name="object 4">
              <a:extLst>
                <a:ext uri="{FF2B5EF4-FFF2-40B4-BE49-F238E27FC236}">
                  <a16:creationId xmlns:a16="http://schemas.microsoft.com/office/drawing/2014/main" id="{F01D69A1-3231-4200-4D0C-C31AEF79F3B0}"/>
                </a:ext>
              </a:extLst>
            </p:cNvPr>
            <p:cNvSpPr/>
            <p:nvPr/>
          </p:nvSpPr>
          <p:spPr>
            <a:xfrm>
              <a:off x="743793" y="1677184"/>
              <a:ext cx="977265" cy="1202690"/>
            </a:xfrm>
            <a:custGeom>
              <a:avLst/>
              <a:gdLst/>
              <a:ahLst/>
              <a:cxnLst/>
              <a:rect l="l" t="t" r="r" b="b"/>
              <a:pathLst>
                <a:path w="977264" h="1202689">
                  <a:moveTo>
                    <a:pt x="0" y="0"/>
                  </a:moveTo>
                  <a:lnTo>
                    <a:pt x="813995" y="0"/>
                  </a:lnTo>
                  <a:lnTo>
                    <a:pt x="976798" y="162802"/>
                  </a:lnTo>
                  <a:lnTo>
                    <a:pt x="976798" y="1202110"/>
                  </a:lnTo>
                  <a:lnTo>
                    <a:pt x="0" y="1202110"/>
                  </a:lnTo>
                  <a:lnTo>
                    <a:pt x="0" y="0"/>
                  </a:lnTo>
                  <a:close/>
                </a:path>
              </a:pathLst>
            </a:custGeom>
            <a:ln w="12699">
              <a:solidFill>
                <a:srgbClr val="FFFFFF"/>
              </a:solidFill>
            </a:ln>
          </p:spPr>
          <p:txBody>
            <a:bodyPr wrap="square" lIns="0" tIns="0" rIns="0" bIns="0" rtlCol="0">
              <a:noAutofit/>
            </a:bodyPr>
            <a:lstStyle/>
            <a:p>
              <a:endParaRPr/>
            </a:p>
          </p:txBody>
        </p:sp>
        <p:sp>
          <p:nvSpPr>
            <p:cNvPr id="7" name="object 5">
              <a:extLst>
                <a:ext uri="{FF2B5EF4-FFF2-40B4-BE49-F238E27FC236}">
                  <a16:creationId xmlns:a16="http://schemas.microsoft.com/office/drawing/2014/main" id="{50D7E399-036E-A43A-39F0-D5165F9FC4E2}"/>
                </a:ext>
              </a:extLst>
            </p:cNvPr>
            <p:cNvSpPr/>
            <p:nvPr/>
          </p:nvSpPr>
          <p:spPr>
            <a:xfrm>
              <a:off x="1059545" y="1428239"/>
              <a:ext cx="1381760" cy="1699895"/>
            </a:xfrm>
            <a:custGeom>
              <a:avLst/>
              <a:gdLst/>
              <a:ahLst/>
              <a:cxnLst/>
              <a:rect l="l" t="t" r="r" b="b"/>
              <a:pathLst>
                <a:path w="1381760" h="1699895">
                  <a:moveTo>
                    <a:pt x="1381497" y="1699804"/>
                  </a:moveTo>
                  <a:lnTo>
                    <a:pt x="0" y="1699804"/>
                  </a:lnTo>
                  <a:lnTo>
                    <a:pt x="0" y="0"/>
                  </a:lnTo>
                  <a:lnTo>
                    <a:pt x="1151242" y="0"/>
                  </a:lnTo>
                  <a:lnTo>
                    <a:pt x="1381497" y="230254"/>
                  </a:lnTo>
                  <a:lnTo>
                    <a:pt x="1381497" y="1699804"/>
                  </a:lnTo>
                  <a:close/>
                </a:path>
              </a:pathLst>
            </a:custGeom>
            <a:solidFill>
              <a:srgbClr val="F2BA42"/>
            </a:solidFill>
          </p:spPr>
          <p:txBody>
            <a:bodyPr wrap="square" lIns="0" tIns="0" rIns="0" bIns="0" rtlCol="0">
              <a:noAutofit/>
            </a:bodyPr>
            <a:lstStyle/>
            <a:p>
              <a:endParaRPr/>
            </a:p>
          </p:txBody>
        </p:sp>
        <p:sp>
          <p:nvSpPr>
            <p:cNvPr id="8" name="object 6">
              <a:extLst>
                <a:ext uri="{FF2B5EF4-FFF2-40B4-BE49-F238E27FC236}">
                  <a16:creationId xmlns:a16="http://schemas.microsoft.com/office/drawing/2014/main" id="{9D57B8F5-4568-8AEB-95FF-AD9939C30A01}"/>
                </a:ext>
              </a:extLst>
            </p:cNvPr>
            <p:cNvSpPr/>
            <p:nvPr/>
          </p:nvSpPr>
          <p:spPr>
            <a:xfrm>
              <a:off x="1059545" y="1428239"/>
              <a:ext cx="1381760" cy="1699895"/>
            </a:xfrm>
            <a:custGeom>
              <a:avLst/>
              <a:gdLst/>
              <a:ahLst/>
              <a:cxnLst/>
              <a:rect l="l" t="t" r="r" b="b"/>
              <a:pathLst>
                <a:path w="1381760" h="1699895">
                  <a:moveTo>
                    <a:pt x="0" y="0"/>
                  </a:moveTo>
                  <a:lnTo>
                    <a:pt x="1151242" y="0"/>
                  </a:lnTo>
                  <a:lnTo>
                    <a:pt x="1381497" y="230254"/>
                  </a:lnTo>
                  <a:lnTo>
                    <a:pt x="1381497" y="1699804"/>
                  </a:lnTo>
                  <a:lnTo>
                    <a:pt x="0" y="1699804"/>
                  </a:lnTo>
                  <a:lnTo>
                    <a:pt x="0" y="0"/>
                  </a:lnTo>
                  <a:close/>
                </a:path>
              </a:pathLst>
            </a:custGeom>
            <a:ln w="12699">
              <a:solidFill>
                <a:srgbClr val="FFFFFF"/>
              </a:solidFill>
            </a:ln>
          </p:spPr>
          <p:txBody>
            <a:bodyPr wrap="square" lIns="0" tIns="0" rIns="0" bIns="0" rtlCol="0">
              <a:noAutofit/>
            </a:bodyPr>
            <a:lstStyle/>
            <a:p>
              <a:endParaRPr/>
            </a:p>
          </p:txBody>
        </p:sp>
      </p:grpSp>
      <p:sp>
        <p:nvSpPr>
          <p:cNvPr id="11" name="object 8">
            <a:extLst>
              <a:ext uri="{FF2B5EF4-FFF2-40B4-BE49-F238E27FC236}">
                <a16:creationId xmlns:a16="http://schemas.microsoft.com/office/drawing/2014/main" id="{92D673A0-2A39-2533-95F4-764AF733D448}"/>
              </a:ext>
            </a:extLst>
          </p:cNvPr>
          <p:cNvSpPr txBox="1"/>
          <p:nvPr/>
        </p:nvSpPr>
        <p:spPr>
          <a:xfrm>
            <a:off x="1692322" y="3014807"/>
            <a:ext cx="1129453" cy="1128607"/>
          </a:xfrm>
          <a:prstGeom prst="rect">
            <a:avLst/>
          </a:prstGeom>
        </p:spPr>
        <p:txBody>
          <a:bodyPr vert="horz" wrap="square" lIns="0" tIns="34712" rIns="0" bIns="0" rtlCol="0">
            <a:noAutofit/>
          </a:bodyPr>
          <a:lstStyle/>
          <a:p>
            <a:pPr marL="16933" marR="6773" indent="208275" rtl="0">
              <a:lnSpc>
                <a:spcPts val="4305"/>
              </a:lnSpc>
              <a:spcBef>
                <a:spcPts val="272"/>
              </a:spcBef>
            </a:pPr>
            <a:r>
              <a:rPr lang="en" sz="3600" b="1" i="0" u="none" strike="noStrike" spc="-33">
                <a:solidFill>
                  <a:srgbClr val="FFFFFF"/>
                </a:solidFill>
                <a:latin typeface="Carlito"/>
                <a:cs typeface="Carlito"/>
              </a:rPr>
              <a:t>Your pages</a:t>
            </a:r>
            <a:endParaRPr sz="3600">
              <a:latin typeface="Carlito"/>
              <a:cs typeface="Carlito"/>
            </a:endParaRPr>
          </a:p>
        </p:txBody>
      </p:sp>
      <p:grpSp>
        <p:nvGrpSpPr>
          <p:cNvPr id="16" name="object 9">
            <a:extLst>
              <a:ext uri="{FF2B5EF4-FFF2-40B4-BE49-F238E27FC236}">
                <a16:creationId xmlns:a16="http://schemas.microsoft.com/office/drawing/2014/main" id="{6FAB7CE6-845B-3263-A18F-AFB213117937}"/>
              </a:ext>
            </a:extLst>
          </p:cNvPr>
          <p:cNvGrpSpPr/>
          <p:nvPr/>
        </p:nvGrpSpPr>
        <p:grpSpPr>
          <a:xfrm>
            <a:off x="1187398" y="4463047"/>
            <a:ext cx="569807" cy="569807"/>
            <a:chOff x="890548" y="2985893"/>
            <a:chExt cx="427355" cy="427355"/>
          </a:xfrm>
        </p:grpSpPr>
        <p:sp>
          <p:nvSpPr>
            <p:cNvPr id="13" name="object 10">
              <a:extLst>
                <a:ext uri="{FF2B5EF4-FFF2-40B4-BE49-F238E27FC236}">
                  <a16:creationId xmlns:a16="http://schemas.microsoft.com/office/drawing/2014/main" id="{4B48750E-DE1D-3E57-EE6B-8DDC5535C066}"/>
                </a:ext>
              </a:extLst>
            </p:cNvPr>
            <p:cNvSpPr/>
            <p:nvPr/>
          </p:nvSpPr>
          <p:spPr>
            <a:xfrm>
              <a:off x="890548" y="2985893"/>
              <a:ext cx="427355" cy="427355"/>
            </a:xfrm>
            <a:custGeom>
              <a:avLst/>
              <a:gdLst/>
              <a:ahLst/>
              <a:cxnLst/>
              <a:rect l="l" t="t" r="r" b="b"/>
              <a:pathLst>
                <a:path w="427355" h="427354">
                  <a:moveTo>
                    <a:pt x="213599" y="427199"/>
                  </a:moveTo>
                  <a:lnTo>
                    <a:pt x="164623" y="421556"/>
                  </a:lnTo>
                  <a:lnTo>
                    <a:pt x="119664" y="405485"/>
                  </a:lnTo>
                  <a:lnTo>
                    <a:pt x="80004" y="380268"/>
                  </a:lnTo>
                  <a:lnTo>
                    <a:pt x="46925" y="347187"/>
                  </a:lnTo>
                  <a:lnTo>
                    <a:pt x="21710" y="307527"/>
                  </a:lnTo>
                  <a:lnTo>
                    <a:pt x="5641" y="262570"/>
                  </a:lnTo>
                  <a:lnTo>
                    <a:pt x="0" y="213599"/>
                  </a:lnTo>
                  <a:lnTo>
                    <a:pt x="5641" y="164620"/>
                  </a:lnTo>
                  <a:lnTo>
                    <a:pt x="21710" y="119660"/>
                  </a:lnTo>
                  <a:lnTo>
                    <a:pt x="46925" y="80001"/>
                  </a:lnTo>
                  <a:lnTo>
                    <a:pt x="80004" y="46923"/>
                  </a:lnTo>
                  <a:lnTo>
                    <a:pt x="119664" y="21709"/>
                  </a:lnTo>
                  <a:lnTo>
                    <a:pt x="164623" y="5640"/>
                  </a:lnTo>
                  <a:lnTo>
                    <a:pt x="213599" y="0"/>
                  </a:lnTo>
                  <a:lnTo>
                    <a:pt x="427199" y="0"/>
                  </a:lnTo>
                  <a:lnTo>
                    <a:pt x="427199" y="213599"/>
                  </a:lnTo>
                  <a:lnTo>
                    <a:pt x="421557" y="262570"/>
                  </a:lnTo>
                  <a:lnTo>
                    <a:pt x="405488" y="307527"/>
                  </a:lnTo>
                  <a:lnTo>
                    <a:pt x="380273" y="347187"/>
                  </a:lnTo>
                  <a:lnTo>
                    <a:pt x="347194" y="380268"/>
                  </a:lnTo>
                  <a:lnTo>
                    <a:pt x="307535" y="405485"/>
                  </a:lnTo>
                  <a:lnTo>
                    <a:pt x="262575" y="421556"/>
                  </a:lnTo>
                  <a:lnTo>
                    <a:pt x="213599" y="427199"/>
                  </a:lnTo>
                  <a:close/>
                </a:path>
              </a:pathLst>
            </a:custGeom>
            <a:solidFill>
              <a:srgbClr val="FFFFFF"/>
            </a:solidFill>
          </p:spPr>
          <p:txBody>
            <a:bodyPr wrap="square" lIns="0" tIns="0" rIns="0" bIns="0" rtlCol="0">
              <a:noAutofit/>
            </a:bodyPr>
            <a:lstStyle/>
            <a:p>
              <a:endParaRPr/>
            </a:p>
          </p:txBody>
        </p:sp>
        <p:sp>
          <p:nvSpPr>
            <p:cNvPr id="14" name="object 11">
              <a:extLst>
                <a:ext uri="{FF2B5EF4-FFF2-40B4-BE49-F238E27FC236}">
                  <a16:creationId xmlns:a16="http://schemas.microsoft.com/office/drawing/2014/main" id="{725C8DAC-8186-01B2-DB0E-49D76E37068E}"/>
                </a:ext>
              </a:extLst>
            </p:cNvPr>
            <p:cNvSpPr/>
            <p:nvPr/>
          </p:nvSpPr>
          <p:spPr>
            <a:xfrm>
              <a:off x="890548" y="2985893"/>
              <a:ext cx="427355" cy="427355"/>
            </a:xfrm>
            <a:custGeom>
              <a:avLst/>
              <a:gdLst/>
              <a:ahLst/>
              <a:cxnLst/>
              <a:rect l="l" t="t" r="r" b="b"/>
              <a:pathLst>
                <a:path w="427355" h="427354">
                  <a:moveTo>
                    <a:pt x="0" y="213599"/>
                  </a:moveTo>
                  <a:lnTo>
                    <a:pt x="5641" y="164620"/>
                  </a:lnTo>
                  <a:lnTo>
                    <a:pt x="21710" y="119660"/>
                  </a:lnTo>
                  <a:lnTo>
                    <a:pt x="46925" y="80001"/>
                  </a:lnTo>
                  <a:lnTo>
                    <a:pt x="80004" y="46923"/>
                  </a:lnTo>
                  <a:lnTo>
                    <a:pt x="119664" y="21709"/>
                  </a:lnTo>
                  <a:lnTo>
                    <a:pt x="164623" y="5640"/>
                  </a:lnTo>
                  <a:lnTo>
                    <a:pt x="213599" y="0"/>
                  </a:lnTo>
                  <a:lnTo>
                    <a:pt x="266999" y="0"/>
                  </a:lnTo>
                  <a:lnTo>
                    <a:pt x="320399" y="0"/>
                  </a:lnTo>
                  <a:lnTo>
                    <a:pt x="373799" y="0"/>
                  </a:lnTo>
                  <a:lnTo>
                    <a:pt x="427199" y="0"/>
                  </a:lnTo>
                  <a:lnTo>
                    <a:pt x="427199" y="53399"/>
                  </a:lnTo>
                  <a:lnTo>
                    <a:pt x="427199" y="106799"/>
                  </a:lnTo>
                  <a:lnTo>
                    <a:pt x="427199" y="160199"/>
                  </a:lnTo>
                  <a:lnTo>
                    <a:pt x="427199" y="213599"/>
                  </a:lnTo>
                  <a:lnTo>
                    <a:pt x="421557" y="262570"/>
                  </a:lnTo>
                  <a:lnTo>
                    <a:pt x="405488" y="307527"/>
                  </a:lnTo>
                  <a:lnTo>
                    <a:pt x="380273" y="347187"/>
                  </a:lnTo>
                  <a:lnTo>
                    <a:pt x="347194" y="380268"/>
                  </a:lnTo>
                  <a:lnTo>
                    <a:pt x="307535" y="405485"/>
                  </a:lnTo>
                  <a:lnTo>
                    <a:pt x="262575" y="421556"/>
                  </a:lnTo>
                  <a:lnTo>
                    <a:pt x="213599" y="427199"/>
                  </a:lnTo>
                  <a:lnTo>
                    <a:pt x="164623" y="421556"/>
                  </a:lnTo>
                  <a:lnTo>
                    <a:pt x="119664" y="405485"/>
                  </a:lnTo>
                  <a:lnTo>
                    <a:pt x="80004" y="380268"/>
                  </a:lnTo>
                  <a:lnTo>
                    <a:pt x="46925" y="347187"/>
                  </a:lnTo>
                  <a:lnTo>
                    <a:pt x="21710" y="307527"/>
                  </a:lnTo>
                  <a:lnTo>
                    <a:pt x="5641" y="262570"/>
                  </a:lnTo>
                  <a:lnTo>
                    <a:pt x="0" y="213599"/>
                  </a:lnTo>
                  <a:close/>
                </a:path>
              </a:pathLst>
            </a:custGeom>
            <a:ln w="12699">
              <a:solidFill>
                <a:srgbClr val="F2BA42"/>
              </a:solidFill>
            </a:ln>
          </p:spPr>
          <p:txBody>
            <a:bodyPr wrap="square" lIns="0" tIns="0" rIns="0" bIns="0" rtlCol="0">
              <a:noAutofit/>
            </a:bodyPr>
            <a:lstStyle/>
            <a:p>
              <a:endParaRPr/>
            </a:p>
          </p:txBody>
        </p:sp>
        <p:pic>
          <p:nvPicPr>
            <p:cNvPr id="15" name="object 12">
              <a:extLst>
                <a:ext uri="{FF2B5EF4-FFF2-40B4-BE49-F238E27FC236}">
                  <a16:creationId xmlns:a16="http://schemas.microsoft.com/office/drawing/2014/main" id="{926BF41F-B830-7DCC-53BA-04EEB00085B2}"/>
                </a:ext>
              </a:extLst>
            </p:cNvPr>
            <p:cNvPicPr/>
            <p:nvPr/>
          </p:nvPicPr>
          <p:blipFill>
            <a:blip r:embed="rId3"/>
            <a:stretch>
              <a:fillRect/>
            </a:stretch>
          </p:blipFill>
          <p:spPr>
            <a:xfrm>
              <a:off x="938853" y="3034193"/>
              <a:ext cx="330299" cy="330299"/>
            </a:xfrm>
            <a:prstGeom prst="rect">
              <a:avLst/>
            </a:prstGeom>
          </p:spPr>
        </p:pic>
      </p:grpSp>
      <p:sp>
        <p:nvSpPr>
          <p:cNvPr id="18" name="object 13">
            <a:extLst>
              <a:ext uri="{FF2B5EF4-FFF2-40B4-BE49-F238E27FC236}">
                <a16:creationId xmlns:a16="http://schemas.microsoft.com/office/drawing/2014/main" id="{FBEFFAD7-0E50-D951-B08F-1ECD468AF8F4}"/>
              </a:ext>
            </a:extLst>
          </p:cNvPr>
          <p:cNvSpPr txBox="1"/>
          <p:nvPr/>
        </p:nvSpPr>
        <p:spPr>
          <a:xfrm>
            <a:off x="1825667" y="4697305"/>
            <a:ext cx="1303020" cy="597745"/>
          </a:xfrm>
          <a:prstGeom prst="rect">
            <a:avLst/>
          </a:prstGeom>
        </p:spPr>
        <p:txBody>
          <a:bodyPr vert="horz" wrap="square" lIns="0" tIns="30480" rIns="0" bIns="0" rtlCol="0">
            <a:noAutofit/>
          </a:bodyPr>
          <a:lstStyle/>
          <a:p>
            <a:pPr marL="16933" marR="6773" rtl="0">
              <a:lnSpc>
                <a:spcPts val="2200"/>
              </a:lnSpc>
              <a:spcBef>
                <a:spcPts val="240"/>
              </a:spcBef>
            </a:pPr>
            <a:r>
              <a:rPr lang="en" sz="1867" b="0" i="0" u="none" strike="noStrike">
                <a:solidFill>
                  <a:srgbClr val="999999"/>
                </a:solidFill>
                <a:latin typeface="Carlito"/>
                <a:cs typeface="Carlito"/>
              </a:rPr>
              <a:t>Google script gtag.js</a:t>
            </a:r>
            <a:endParaRPr sz="1867">
              <a:latin typeface="Carlito"/>
              <a:cs typeface="Carlito"/>
            </a:endParaRPr>
          </a:p>
        </p:txBody>
      </p:sp>
      <p:grpSp>
        <p:nvGrpSpPr>
          <p:cNvPr id="22" name="object 14">
            <a:extLst>
              <a:ext uri="{FF2B5EF4-FFF2-40B4-BE49-F238E27FC236}">
                <a16:creationId xmlns:a16="http://schemas.microsoft.com/office/drawing/2014/main" id="{324921F3-CA0A-5801-F4E2-CF49AD2A1DC6}"/>
              </a:ext>
            </a:extLst>
          </p:cNvPr>
          <p:cNvGrpSpPr/>
          <p:nvPr/>
        </p:nvGrpSpPr>
        <p:grpSpPr>
          <a:xfrm>
            <a:off x="5187790" y="2926493"/>
            <a:ext cx="1142153" cy="1518533"/>
            <a:chOff x="3890842" y="1833481"/>
            <a:chExt cx="856615" cy="1138900"/>
          </a:xfrm>
        </p:grpSpPr>
        <p:sp>
          <p:nvSpPr>
            <p:cNvPr id="20" name="object 15">
              <a:extLst>
                <a:ext uri="{FF2B5EF4-FFF2-40B4-BE49-F238E27FC236}">
                  <a16:creationId xmlns:a16="http://schemas.microsoft.com/office/drawing/2014/main" id="{7EEFADC9-1838-9013-8AF4-2CB265DC6235}"/>
                </a:ext>
              </a:extLst>
            </p:cNvPr>
            <p:cNvSpPr/>
            <p:nvPr/>
          </p:nvSpPr>
          <p:spPr>
            <a:xfrm>
              <a:off x="3890842" y="1940506"/>
              <a:ext cx="856615" cy="1031875"/>
            </a:xfrm>
            <a:custGeom>
              <a:avLst/>
              <a:gdLst/>
              <a:ahLst/>
              <a:cxnLst/>
              <a:rect l="l" t="t" r="r" b="b"/>
              <a:pathLst>
                <a:path w="856614" h="1031875">
                  <a:moveTo>
                    <a:pt x="428099" y="1031762"/>
                  </a:moveTo>
                  <a:lnTo>
                    <a:pt x="358661" y="1030362"/>
                  </a:lnTo>
                  <a:lnTo>
                    <a:pt x="292789" y="1026308"/>
                  </a:lnTo>
                  <a:lnTo>
                    <a:pt x="231366" y="1019820"/>
                  </a:lnTo>
                  <a:lnTo>
                    <a:pt x="175272" y="1011118"/>
                  </a:lnTo>
                  <a:lnTo>
                    <a:pt x="125390" y="1000422"/>
                  </a:lnTo>
                  <a:lnTo>
                    <a:pt x="82600" y="987952"/>
                  </a:lnTo>
                  <a:lnTo>
                    <a:pt x="21825" y="958572"/>
                  </a:lnTo>
                  <a:lnTo>
                    <a:pt x="0" y="924738"/>
                  </a:lnTo>
                  <a:lnTo>
                    <a:pt x="0" y="0"/>
                  </a:lnTo>
                  <a:lnTo>
                    <a:pt x="5603" y="17360"/>
                  </a:lnTo>
                  <a:lnTo>
                    <a:pt x="21825" y="33828"/>
                  </a:lnTo>
                  <a:lnTo>
                    <a:pt x="82600" y="63208"/>
                  </a:lnTo>
                  <a:lnTo>
                    <a:pt x="125390" y="75678"/>
                  </a:lnTo>
                  <a:lnTo>
                    <a:pt x="175272" y="86375"/>
                  </a:lnTo>
                  <a:lnTo>
                    <a:pt x="231366" y="95079"/>
                  </a:lnTo>
                  <a:lnTo>
                    <a:pt x="292789" y="101568"/>
                  </a:lnTo>
                  <a:lnTo>
                    <a:pt x="358661" y="105624"/>
                  </a:lnTo>
                  <a:lnTo>
                    <a:pt x="428099" y="107024"/>
                  </a:lnTo>
                  <a:lnTo>
                    <a:pt x="497537" y="105624"/>
                  </a:lnTo>
                  <a:lnTo>
                    <a:pt x="563408" y="101568"/>
                  </a:lnTo>
                  <a:lnTo>
                    <a:pt x="624831" y="95079"/>
                  </a:lnTo>
                  <a:lnTo>
                    <a:pt x="680925" y="86375"/>
                  </a:lnTo>
                  <a:lnTo>
                    <a:pt x="730807" y="75678"/>
                  </a:lnTo>
                  <a:lnTo>
                    <a:pt x="773597" y="63208"/>
                  </a:lnTo>
                  <a:lnTo>
                    <a:pt x="834372" y="33828"/>
                  </a:lnTo>
                  <a:lnTo>
                    <a:pt x="856198" y="0"/>
                  </a:lnTo>
                  <a:lnTo>
                    <a:pt x="856198" y="924738"/>
                  </a:lnTo>
                  <a:lnTo>
                    <a:pt x="834372" y="958572"/>
                  </a:lnTo>
                  <a:lnTo>
                    <a:pt x="773597" y="987952"/>
                  </a:lnTo>
                  <a:lnTo>
                    <a:pt x="730807" y="1000422"/>
                  </a:lnTo>
                  <a:lnTo>
                    <a:pt x="680925" y="1011118"/>
                  </a:lnTo>
                  <a:lnTo>
                    <a:pt x="624831" y="1019820"/>
                  </a:lnTo>
                  <a:lnTo>
                    <a:pt x="563408" y="1026308"/>
                  </a:lnTo>
                  <a:lnTo>
                    <a:pt x="497537" y="1030362"/>
                  </a:lnTo>
                  <a:lnTo>
                    <a:pt x="428099" y="1031762"/>
                  </a:lnTo>
                  <a:close/>
                </a:path>
              </a:pathLst>
            </a:custGeom>
            <a:solidFill>
              <a:srgbClr val="F2BA42"/>
            </a:solidFill>
          </p:spPr>
          <p:txBody>
            <a:bodyPr wrap="square" lIns="0" tIns="0" rIns="0" bIns="0" rtlCol="0">
              <a:noAutofit/>
            </a:bodyPr>
            <a:lstStyle/>
            <a:p>
              <a:endParaRPr/>
            </a:p>
          </p:txBody>
        </p:sp>
        <p:sp>
          <p:nvSpPr>
            <p:cNvPr id="21" name="object 16">
              <a:extLst>
                <a:ext uri="{FF2B5EF4-FFF2-40B4-BE49-F238E27FC236}">
                  <a16:creationId xmlns:a16="http://schemas.microsoft.com/office/drawing/2014/main" id="{7BDCA67B-194B-EBA6-1BB1-9E642178598C}"/>
                </a:ext>
              </a:extLst>
            </p:cNvPr>
            <p:cNvSpPr/>
            <p:nvPr/>
          </p:nvSpPr>
          <p:spPr>
            <a:xfrm>
              <a:off x="3890842" y="1833481"/>
              <a:ext cx="856615" cy="214629"/>
            </a:xfrm>
            <a:custGeom>
              <a:avLst/>
              <a:gdLst/>
              <a:ahLst/>
              <a:cxnLst/>
              <a:rect l="l" t="t" r="r" b="b"/>
              <a:pathLst>
                <a:path w="856614" h="214629">
                  <a:moveTo>
                    <a:pt x="428099" y="214049"/>
                  </a:moveTo>
                  <a:lnTo>
                    <a:pt x="358661" y="212648"/>
                  </a:lnTo>
                  <a:lnTo>
                    <a:pt x="292789" y="208593"/>
                  </a:lnTo>
                  <a:lnTo>
                    <a:pt x="231366" y="202103"/>
                  </a:lnTo>
                  <a:lnTo>
                    <a:pt x="175272" y="193400"/>
                  </a:lnTo>
                  <a:lnTo>
                    <a:pt x="125390" y="182703"/>
                  </a:lnTo>
                  <a:lnTo>
                    <a:pt x="82600" y="170232"/>
                  </a:lnTo>
                  <a:lnTo>
                    <a:pt x="21825" y="140853"/>
                  </a:lnTo>
                  <a:lnTo>
                    <a:pt x="0" y="107024"/>
                  </a:lnTo>
                  <a:lnTo>
                    <a:pt x="5603" y="89664"/>
                  </a:lnTo>
                  <a:lnTo>
                    <a:pt x="47785" y="57841"/>
                  </a:lnTo>
                  <a:lnTo>
                    <a:pt x="125390" y="31347"/>
                  </a:lnTo>
                  <a:lnTo>
                    <a:pt x="175272" y="20649"/>
                  </a:lnTo>
                  <a:lnTo>
                    <a:pt x="231366" y="11946"/>
                  </a:lnTo>
                  <a:lnTo>
                    <a:pt x="292789" y="5456"/>
                  </a:lnTo>
                  <a:lnTo>
                    <a:pt x="358661" y="1400"/>
                  </a:lnTo>
                  <a:lnTo>
                    <a:pt x="428099" y="0"/>
                  </a:lnTo>
                  <a:lnTo>
                    <a:pt x="497537" y="1400"/>
                  </a:lnTo>
                  <a:lnTo>
                    <a:pt x="563408" y="5456"/>
                  </a:lnTo>
                  <a:lnTo>
                    <a:pt x="624831" y="11946"/>
                  </a:lnTo>
                  <a:lnTo>
                    <a:pt x="680925" y="20649"/>
                  </a:lnTo>
                  <a:lnTo>
                    <a:pt x="730807" y="31347"/>
                  </a:lnTo>
                  <a:lnTo>
                    <a:pt x="773597" y="43817"/>
                  </a:lnTo>
                  <a:lnTo>
                    <a:pt x="834372" y="73196"/>
                  </a:lnTo>
                  <a:lnTo>
                    <a:pt x="856198" y="107024"/>
                  </a:lnTo>
                  <a:lnTo>
                    <a:pt x="850594" y="124385"/>
                  </a:lnTo>
                  <a:lnTo>
                    <a:pt x="808413" y="156209"/>
                  </a:lnTo>
                  <a:lnTo>
                    <a:pt x="730807" y="182703"/>
                  </a:lnTo>
                  <a:lnTo>
                    <a:pt x="680925" y="193400"/>
                  </a:lnTo>
                  <a:lnTo>
                    <a:pt x="624831" y="202103"/>
                  </a:lnTo>
                  <a:lnTo>
                    <a:pt x="563408" y="208593"/>
                  </a:lnTo>
                  <a:lnTo>
                    <a:pt x="497537" y="212648"/>
                  </a:lnTo>
                  <a:lnTo>
                    <a:pt x="428099" y="214049"/>
                  </a:lnTo>
                  <a:close/>
                </a:path>
              </a:pathLst>
            </a:custGeom>
            <a:solidFill>
              <a:srgbClr val="F6D48C"/>
            </a:solidFill>
          </p:spPr>
          <p:txBody>
            <a:bodyPr wrap="square" lIns="0" tIns="0" rIns="0" bIns="0" rtlCol="0">
              <a:noAutofit/>
            </a:bodyPr>
            <a:lstStyle/>
            <a:p>
              <a:endParaRPr/>
            </a:p>
          </p:txBody>
        </p:sp>
      </p:grpSp>
      <p:sp>
        <p:nvSpPr>
          <p:cNvPr id="24" name="object 17">
            <a:extLst>
              <a:ext uri="{FF2B5EF4-FFF2-40B4-BE49-F238E27FC236}">
                <a16:creationId xmlns:a16="http://schemas.microsoft.com/office/drawing/2014/main" id="{2DCD8B5B-9186-7F83-076D-4F9937A53EA2}"/>
              </a:ext>
            </a:extLst>
          </p:cNvPr>
          <p:cNvSpPr txBox="1"/>
          <p:nvPr/>
        </p:nvSpPr>
        <p:spPr>
          <a:xfrm>
            <a:off x="5362593" y="3451223"/>
            <a:ext cx="791633" cy="597745"/>
          </a:xfrm>
          <a:prstGeom prst="rect">
            <a:avLst/>
          </a:prstGeom>
        </p:spPr>
        <p:txBody>
          <a:bodyPr vert="horz" wrap="square" lIns="0" tIns="30480" rIns="0" bIns="0" rtlCol="0">
            <a:noAutofit/>
          </a:bodyPr>
          <a:lstStyle/>
          <a:p>
            <a:pPr marL="47412" marR="6773" indent="-31326" rtl="0">
              <a:lnSpc>
                <a:spcPts val="2200"/>
              </a:lnSpc>
              <a:spcBef>
                <a:spcPts val="240"/>
              </a:spcBef>
            </a:pPr>
            <a:r>
              <a:rPr lang="en" sz="1867" b="1" i="0" u="none" strike="noStrike" spc="-13">
                <a:solidFill>
                  <a:srgbClr val="FFFFFF"/>
                </a:solidFill>
                <a:latin typeface="Carlito"/>
                <a:cs typeface="Carlito"/>
              </a:rPr>
              <a:t>Google server</a:t>
            </a:r>
            <a:endParaRPr sz="1867">
              <a:latin typeface="Carlito"/>
              <a:cs typeface="Carlito"/>
            </a:endParaRPr>
          </a:p>
        </p:txBody>
      </p:sp>
      <p:grpSp>
        <p:nvGrpSpPr>
          <p:cNvPr id="30" name="object 18">
            <a:extLst>
              <a:ext uri="{FF2B5EF4-FFF2-40B4-BE49-F238E27FC236}">
                <a16:creationId xmlns:a16="http://schemas.microsoft.com/office/drawing/2014/main" id="{72B39EDB-B197-7C02-BAC9-F427D0CBE1BA}"/>
              </a:ext>
            </a:extLst>
          </p:cNvPr>
          <p:cNvGrpSpPr/>
          <p:nvPr/>
        </p:nvGrpSpPr>
        <p:grpSpPr>
          <a:xfrm>
            <a:off x="6516487" y="2567750"/>
            <a:ext cx="2044228" cy="633273"/>
            <a:chOff x="4887365" y="2085895"/>
            <a:chExt cx="1533171" cy="633273"/>
          </a:xfrm>
        </p:grpSpPr>
        <p:sp>
          <p:nvSpPr>
            <p:cNvPr id="26" name="object 19">
              <a:extLst>
                <a:ext uri="{FF2B5EF4-FFF2-40B4-BE49-F238E27FC236}">
                  <a16:creationId xmlns:a16="http://schemas.microsoft.com/office/drawing/2014/main" id="{BBB096F6-469F-6ED7-DF6C-E571A46F1110}"/>
                </a:ext>
              </a:extLst>
            </p:cNvPr>
            <p:cNvSpPr/>
            <p:nvPr/>
          </p:nvSpPr>
          <p:spPr>
            <a:xfrm>
              <a:off x="4968915" y="2402930"/>
              <a:ext cx="1259840" cy="0"/>
            </a:xfrm>
            <a:custGeom>
              <a:avLst/>
              <a:gdLst/>
              <a:ahLst/>
              <a:cxnLst/>
              <a:rect l="l" t="t" r="r" b="b"/>
              <a:pathLst>
                <a:path w="1259839">
                  <a:moveTo>
                    <a:pt x="0" y="0"/>
                  </a:moveTo>
                  <a:lnTo>
                    <a:pt x="1259672" y="0"/>
                  </a:lnTo>
                </a:path>
              </a:pathLst>
            </a:custGeom>
            <a:ln w="38099">
              <a:solidFill>
                <a:srgbClr val="E81C62"/>
              </a:solidFill>
            </a:ln>
          </p:spPr>
          <p:txBody>
            <a:bodyPr wrap="square" lIns="0" tIns="0" rIns="0" bIns="0" rtlCol="0">
              <a:noAutofit/>
            </a:bodyPr>
            <a:lstStyle/>
            <a:p>
              <a:endParaRPr/>
            </a:p>
          </p:txBody>
        </p:sp>
        <p:pic>
          <p:nvPicPr>
            <p:cNvPr id="27" name="object 20">
              <a:extLst>
                <a:ext uri="{FF2B5EF4-FFF2-40B4-BE49-F238E27FC236}">
                  <a16:creationId xmlns:a16="http://schemas.microsoft.com/office/drawing/2014/main" id="{A91FA994-847F-7195-6515-8D99C844D7D5}"/>
                </a:ext>
              </a:extLst>
            </p:cNvPr>
            <p:cNvPicPr/>
            <p:nvPr/>
          </p:nvPicPr>
          <p:blipFill>
            <a:blip r:embed="rId4"/>
            <a:stretch>
              <a:fillRect/>
            </a:stretch>
          </p:blipFill>
          <p:spPr>
            <a:xfrm>
              <a:off x="4887365" y="2352637"/>
              <a:ext cx="100599" cy="100584"/>
            </a:xfrm>
            <a:prstGeom prst="rect">
              <a:avLst/>
            </a:prstGeom>
          </p:spPr>
        </p:pic>
        <p:pic>
          <p:nvPicPr>
            <p:cNvPr id="28" name="object 21">
              <a:extLst>
                <a:ext uri="{FF2B5EF4-FFF2-40B4-BE49-F238E27FC236}">
                  <a16:creationId xmlns:a16="http://schemas.microsoft.com/office/drawing/2014/main" id="{297369DF-8BAE-6DB8-92B3-4A08A0F9AA89}"/>
                </a:ext>
              </a:extLst>
            </p:cNvPr>
            <p:cNvPicPr/>
            <p:nvPr/>
          </p:nvPicPr>
          <p:blipFill>
            <a:blip r:embed="rId5"/>
            <a:stretch>
              <a:fillRect/>
            </a:stretch>
          </p:blipFill>
          <p:spPr>
            <a:xfrm>
              <a:off x="6209537" y="2320950"/>
              <a:ext cx="210999" cy="163962"/>
            </a:xfrm>
            <a:prstGeom prst="rect">
              <a:avLst/>
            </a:prstGeom>
          </p:spPr>
        </p:pic>
        <p:pic>
          <p:nvPicPr>
            <p:cNvPr id="29" name="object 22">
              <a:extLst>
                <a:ext uri="{FF2B5EF4-FFF2-40B4-BE49-F238E27FC236}">
                  <a16:creationId xmlns:a16="http://schemas.microsoft.com/office/drawing/2014/main" id="{3B61D3AC-9977-A4B8-F5FC-E83355663CFA}"/>
                </a:ext>
              </a:extLst>
            </p:cNvPr>
            <p:cNvPicPr/>
            <p:nvPr/>
          </p:nvPicPr>
          <p:blipFill>
            <a:blip r:embed="rId6"/>
            <a:stretch>
              <a:fillRect/>
            </a:stretch>
          </p:blipFill>
          <p:spPr>
            <a:xfrm>
              <a:off x="5139039" y="2085895"/>
              <a:ext cx="633273" cy="633273"/>
            </a:xfrm>
            <a:prstGeom prst="rect">
              <a:avLst/>
            </a:prstGeom>
          </p:spPr>
        </p:pic>
      </p:grpSp>
      <p:sp>
        <p:nvSpPr>
          <p:cNvPr id="32" name="object 23">
            <a:extLst>
              <a:ext uri="{FF2B5EF4-FFF2-40B4-BE49-F238E27FC236}">
                <a16:creationId xmlns:a16="http://schemas.microsoft.com/office/drawing/2014/main" id="{EB2ACFCC-998D-165D-83C7-C26ACA9B9C94}"/>
              </a:ext>
            </a:extLst>
          </p:cNvPr>
          <p:cNvSpPr txBox="1"/>
          <p:nvPr/>
        </p:nvSpPr>
        <p:spPr>
          <a:xfrm>
            <a:off x="6955318" y="3399406"/>
            <a:ext cx="834813" cy="485987"/>
          </a:xfrm>
          <a:prstGeom prst="rect">
            <a:avLst/>
          </a:prstGeom>
        </p:spPr>
        <p:txBody>
          <a:bodyPr vert="horz" wrap="square" lIns="0" tIns="11853" rIns="0" bIns="0" rtlCol="0">
            <a:noAutofit/>
          </a:bodyPr>
          <a:lstStyle/>
          <a:p>
            <a:pPr marL="16933" marR="6773" rtl="0">
              <a:lnSpc>
                <a:spcPct val="102299"/>
              </a:lnSpc>
              <a:spcBef>
                <a:spcPts val="93"/>
              </a:spcBef>
            </a:pPr>
            <a:r>
              <a:rPr lang="en" sz="1467" b="0" i="0" u="none" strike="noStrike" spc="-13">
                <a:solidFill>
                  <a:srgbClr val="999999"/>
                </a:solidFill>
                <a:latin typeface="Carlito"/>
                <a:cs typeface="Carlito"/>
              </a:rPr>
              <a:t>*Data Processing</a:t>
            </a:r>
            <a:endParaRPr sz="1467">
              <a:latin typeface="Carlito"/>
              <a:cs typeface="Carlito"/>
            </a:endParaRPr>
          </a:p>
        </p:txBody>
      </p:sp>
      <p:grpSp>
        <p:nvGrpSpPr>
          <p:cNvPr id="37" name="object 24">
            <a:extLst>
              <a:ext uri="{FF2B5EF4-FFF2-40B4-BE49-F238E27FC236}">
                <a16:creationId xmlns:a16="http://schemas.microsoft.com/office/drawing/2014/main" id="{49B01EC6-C089-5283-37F3-EAC3893EA1F0}"/>
              </a:ext>
            </a:extLst>
          </p:cNvPr>
          <p:cNvGrpSpPr/>
          <p:nvPr/>
        </p:nvGrpSpPr>
        <p:grpSpPr>
          <a:xfrm>
            <a:off x="3349458" y="2787219"/>
            <a:ext cx="1520430" cy="163962"/>
            <a:chOff x="2512094" y="2305370"/>
            <a:chExt cx="1140323" cy="163962"/>
          </a:xfrm>
        </p:grpSpPr>
        <p:sp>
          <p:nvSpPr>
            <p:cNvPr id="34" name="object 25">
              <a:extLst>
                <a:ext uri="{FF2B5EF4-FFF2-40B4-BE49-F238E27FC236}">
                  <a16:creationId xmlns:a16="http://schemas.microsoft.com/office/drawing/2014/main" id="{D3684012-1DA0-6AF8-CE4D-CB6F9EC2E9B9}"/>
                </a:ext>
              </a:extLst>
            </p:cNvPr>
            <p:cNvSpPr/>
            <p:nvPr/>
          </p:nvSpPr>
          <p:spPr>
            <a:xfrm>
              <a:off x="2593619" y="2387350"/>
              <a:ext cx="867410" cy="0"/>
            </a:xfrm>
            <a:custGeom>
              <a:avLst/>
              <a:gdLst/>
              <a:ahLst/>
              <a:cxnLst/>
              <a:rect l="l" t="t" r="r" b="b"/>
              <a:pathLst>
                <a:path w="867410">
                  <a:moveTo>
                    <a:pt x="0" y="0"/>
                  </a:moveTo>
                  <a:lnTo>
                    <a:pt x="866848" y="0"/>
                  </a:lnTo>
                </a:path>
              </a:pathLst>
            </a:custGeom>
            <a:ln w="38099">
              <a:solidFill>
                <a:srgbClr val="E81C62"/>
              </a:solidFill>
            </a:ln>
          </p:spPr>
          <p:txBody>
            <a:bodyPr wrap="square" lIns="0" tIns="0" rIns="0" bIns="0" rtlCol="0">
              <a:noAutofit/>
            </a:bodyPr>
            <a:lstStyle/>
            <a:p>
              <a:endParaRPr/>
            </a:p>
          </p:txBody>
        </p:sp>
        <p:pic>
          <p:nvPicPr>
            <p:cNvPr id="35" name="object 26">
              <a:extLst>
                <a:ext uri="{FF2B5EF4-FFF2-40B4-BE49-F238E27FC236}">
                  <a16:creationId xmlns:a16="http://schemas.microsoft.com/office/drawing/2014/main" id="{D4F1531A-06EF-D769-0CA9-1810479AD735}"/>
                </a:ext>
              </a:extLst>
            </p:cNvPr>
            <p:cNvPicPr/>
            <p:nvPr/>
          </p:nvPicPr>
          <p:blipFill>
            <a:blip r:embed="rId7"/>
            <a:stretch>
              <a:fillRect/>
            </a:stretch>
          </p:blipFill>
          <p:spPr>
            <a:xfrm>
              <a:off x="2512094" y="2337060"/>
              <a:ext cx="100574" cy="100582"/>
            </a:xfrm>
            <a:prstGeom prst="rect">
              <a:avLst/>
            </a:prstGeom>
          </p:spPr>
        </p:pic>
        <p:pic>
          <p:nvPicPr>
            <p:cNvPr id="36" name="object 27">
              <a:extLst>
                <a:ext uri="{FF2B5EF4-FFF2-40B4-BE49-F238E27FC236}">
                  <a16:creationId xmlns:a16="http://schemas.microsoft.com/office/drawing/2014/main" id="{6A1C68B6-ED56-BF71-9465-D0EDFB724F73}"/>
                </a:ext>
              </a:extLst>
            </p:cNvPr>
            <p:cNvPicPr/>
            <p:nvPr/>
          </p:nvPicPr>
          <p:blipFill>
            <a:blip r:embed="rId8"/>
            <a:stretch>
              <a:fillRect/>
            </a:stretch>
          </p:blipFill>
          <p:spPr>
            <a:xfrm>
              <a:off x="3441418" y="2305370"/>
              <a:ext cx="210999" cy="163962"/>
            </a:xfrm>
            <a:prstGeom prst="rect">
              <a:avLst/>
            </a:prstGeom>
          </p:spPr>
        </p:pic>
      </p:grpSp>
      <p:sp>
        <p:nvSpPr>
          <p:cNvPr id="39" name="object 28">
            <a:extLst>
              <a:ext uri="{FF2B5EF4-FFF2-40B4-BE49-F238E27FC236}">
                <a16:creationId xmlns:a16="http://schemas.microsoft.com/office/drawing/2014/main" id="{701BFBEF-C74A-B0D7-6A93-D2430244DC3D}"/>
              </a:ext>
            </a:extLst>
          </p:cNvPr>
          <p:cNvSpPr txBox="1"/>
          <p:nvPr/>
        </p:nvSpPr>
        <p:spPr>
          <a:xfrm>
            <a:off x="3516327" y="3751130"/>
            <a:ext cx="889000" cy="257387"/>
          </a:xfrm>
          <a:prstGeom prst="rect">
            <a:avLst/>
          </a:prstGeom>
        </p:spPr>
        <p:txBody>
          <a:bodyPr vert="horz" wrap="square" lIns="0" tIns="16933" rIns="0" bIns="0" rtlCol="0">
            <a:noAutofit/>
          </a:bodyPr>
          <a:lstStyle/>
          <a:p>
            <a:pPr marL="16933" rtl="0">
              <a:lnSpc>
                <a:spcPct val="100000"/>
              </a:lnSpc>
              <a:spcBef>
                <a:spcPts val="133"/>
              </a:spcBef>
            </a:pPr>
            <a:r>
              <a:rPr lang="en" sz="1467" b="0" i="0" u="none" strike="noStrike" spc="-13">
                <a:solidFill>
                  <a:srgbClr val="999999"/>
                </a:solidFill>
                <a:latin typeface="Carlito"/>
                <a:cs typeface="Carlito"/>
              </a:rPr>
              <a:t>Framework</a:t>
            </a:r>
            <a:endParaRPr sz="1467">
              <a:latin typeface="Carlito"/>
              <a:cs typeface="Carlito"/>
            </a:endParaRPr>
          </a:p>
        </p:txBody>
      </p:sp>
      <p:grpSp>
        <p:nvGrpSpPr>
          <p:cNvPr id="43" name="object 29">
            <a:extLst>
              <a:ext uri="{FF2B5EF4-FFF2-40B4-BE49-F238E27FC236}">
                <a16:creationId xmlns:a16="http://schemas.microsoft.com/office/drawing/2014/main" id="{17DC5E22-CC0E-E591-C8AF-65B18CEE9BD8}"/>
              </a:ext>
            </a:extLst>
          </p:cNvPr>
          <p:cNvGrpSpPr/>
          <p:nvPr/>
        </p:nvGrpSpPr>
        <p:grpSpPr>
          <a:xfrm>
            <a:off x="9274980" y="1707224"/>
            <a:ext cx="2916993" cy="5163916"/>
            <a:chOff x="6956235" y="919028"/>
            <a:chExt cx="2187745" cy="3872937"/>
          </a:xfrm>
        </p:grpSpPr>
        <p:pic>
          <p:nvPicPr>
            <p:cNvPr id="41" name="object 30">
              <a:extLst>
                <a:ext uri="{FF2B5EF4-FFF2-40B4-BE49-F238E27FC236}">
                  <a16:creationId xmlns:a16="http://schemas.microsoft.com/office/drawing/2014/main" id="{7BEBD957-DC33-E1D6-0A78-EA3807BC078D}"/>
                </a:ext>
              </a:extLst>
            </p:cNvPr>
            <p:cNvPicPr/>
            <p:nvPr/>
          </p:nvPicPr>
          <p:blipFill>
            <a:blip r:embed="rId9"/>
            <a:stretch>
              <a:fillRect/>
            </a:stretch>
          </p:blipFill>
          <p:spPr>
            <a:xfrm>
              <a:off x="6956235" y="919028"/>
              <a:ext cx="2187745" cy="3872937"/>
            </a:xfrm>
            <a:prstGeom prst="rect">
              <a:avLst/>
            </a:prstGeom>
          </p:spPr>
        </p:pic>
        <p:pic>
          <p:nvPicPr>
            <p:cNvPr id="42" name="object 31">
              <a:extLst>
                <a:ext uri="{FF2B5EF4-FFF2-40B4-BE49-F238E27FC236}">
                  <a16:creationId xmlns:a16="http://schemas.microsoft.com/office/drawing/2014/main" id="{E843B6E4-64FE-9B26-6005-265F1BEEA8C1}"/>
                </a:ext>
              </a:extLst>
            </p:cNvPr>
            <p:cNvPicPr/>
            <p:nvPr/>
          </p:nvPicPr>
          <p:blipFill>
            <a:blip r:embed="rId10"/>
            <a:stretch>
              <a:fillRect/>
            </a:stretch>
          </p:blipFill>
          <p:spPr>
            <a:xfrm>
              <a:off x="7167485" y="1179710"/>
              <a:ext cx="1976495" cy="2559832"/>
            </a:xfrm>
            <a:prstGeom prst="rect">
              <a:avLst/>
            </a:prstGeom>
          </p:spPr>
        </p:pic>
      </p:grpSp>
      <p:sp>
        <p:nvSpPr>
          <p:cNvPr id="44" name="TextBox 43">
            <a:extLst>
              <a:ext uri="{FF2B5EF4-FFF2-40B4-BE49-F238E27FC236}">
                <a16:creationId xmlns:a16="http://schemas.microsoft.com/office/drawing/2014/main" id="{087FC711-CE0E-F84C-935C-7709119AC24A}"/>
              </a:ext>
            </a:extLst>
          </p:cNvPr>
          <p:cNvSpPr txBox="1"/>
          <p:nvPr/>
        </p:nvSpPr>
        <p:spPr>
          <a:xfrm>
            <a:off x="1133286" y="5844816"/>
            <a:ext cx="549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Google takes 72 hours to process complex data </a:t>
            </a:r>
            <a:endParaRPr lang="en-US" dirty="0">
              <a:ea typeface="Calibri" panose="020F0502020204030204"/>
              <a:cs typeface="Calibri" panose="020F0502020204030204"/>
            </a:endParaRPr>
          </a:p>
        </p:txBody>
      </p:sp>
      <p:sp>
        <p:nvSpPr>
          <p:cNvPr id="4" name="ZoneTexte 3">
            <a:extLst>
              <a:ext uri="{FF2B5EF4-FFF2-40B4-BE49-F238E27FC236}">
                <a16:creationId xmlns:a16="http://schemas.microsoft.com/office/drawing/2014/main" id="{A560A970-AE4D-76A7-275E-640AE8B8D15E}"/>
              </a:ext>
            </a:extLst>
          </p:cNvPr>
          <p:cNvSpPr txBox="1"/>
          <p:nvPr/>
        </p:nvSpPr>
        <p:spPr>
          <a:xfrm>
            <a:off x="8523603" y="63658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spTree>
    <p:extLst>
      <p:ext uri="{BB962C8B-B14F-4D97-AF65-F5344CB8AC3E}">
        <p14:creationId xmlns:p14="http://schemas.microsoft.com/office/powerpoint/2010/main" val="1287433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BAEA-470E-C9A1-3985-51821AA9E8ED}"/>
              </a:ext>
            </a:extLst>
          </p:cNvPr>
          <p:cNvSpPr>
            <a:spLocks noGrp="1"/>
          </p:cNvSpPr>
          <p:nvPr>
            <p:ph type="title"/>
          </p:nvPr>
        </p:nvSpPr>
        <p:spPr/>
        <p:txBody>
          <a:bodyPr/>
          <a:lstStyle/>
          <a:p>
            <a:r>
              <a:rPr lang="en-US" dirty="0"/>
              <a:t>Google Analytics 4 protocol </a:t>
            </a:r>
          </a:p>
        </p:txBody>
      </p:sp>
      <p:sp>
        <p:nvSpPr>
          <p:cNvPr id="3" name="Content Placeholder 2">
            <a:extLst>
              <a:ext uri="{FF2B5EF4-FFF2-40B4-BE49-F238E27FC236}">
                <a16:creationId xmlns:a16="http://schemas.microsoft.com/office/drawing/2014/main" id="{30A7A9CF-1CFE-B75B-A065-03924717767B}"/>
              </a:ext>
            </a:extLst>
          </p:cNvPr>
          <p:cNvSpPr>
            <a:spLocks noGrp="1"/>
          </p:cNvSpPr>
          <p:nvPr>
            <p:ph idx="1"/>
          </p:nvPr>
        </p:nvSpPr>
        <p:spPr/>
        <p:txBody>
          <a:bodyPr vert="horz" lIns="91440" tIns="45720" rIns="91440" bIns="45720" rtlCol="0" anchor="t">
            <a:normAutofit/>
          </a:bodyPr>
          <a:lstStyle/>
          <a:p>
            <a:pPr marL="0" indent="0">
              <a:buNone/>
            </a:pPr>
            <a:r>
              <a:rPr lang="en-US" dirty="0">
                <a:latin typeface="Bahnschrift SemiLight"/>
                <a:hlinkClick r:id="rId4"/>
              </a:rPr>
              <a:t>https://analytics.google.com/g/collect?v=2&amp;tid=G-ABC1</a:t>
            </a:r>
            <a:r>
              <a:rPr lang="en-US" dirty="0">
                <a:latin typeface="Bahnschrift SemiLight"/>
              </a:rPr>
              <a:t> 23XYZ&amp;gtm=2oe540&amp;_p=870956342&amp;_z=</a:t>
            </a:r>
            <a:r>
              <a:rPr lang="en-US" dirty="0" err="1">
                <a:latin typeface="Bahnschrift SemiLight"/>
              </a:rPr>
              <a:t>ccd.tbB&amp;gcs</a:t>
            </a:r>
            <a:r>
              <a:rPr lang="en-US" dirty="0">
                <a:latin typeface="Bahnschrift SemiLight"/>
              </a:rPr>
              <a:t>=G1 11&amp;cid=1495324351.1650350633&amp;ul=</a:t>
            </a:r>
            <a:r>
              <a:rPr lang="en-US" dirty="0" err="1">
                <a:latin typeface="Bahnschrift SemiLight"/>
              </a:rPr>
              <a:t>en&amp;sr</a:t>
            </a:r>
            <a:r>
              <a:rPr lang="en-US" dirty="0">
                <a:latin typeface="Bahnschrift SemiLight"/>
              </a:rPr>
              <a:t>=1728x1117&amp;_s= 3&amp;uid=70&amp;sid=1652021896&amp;sct=23&amp;seg=1&amp;dr=https%3a%2 f%2fgoogle.com&amp;dl=https%3A%2F%2Fdomaine.com%2Ffr %2F&amp;dt=titre%20de%20la%20page&amp;en=page_view&amp;up.cr </a:t>
            </a:r>
            <a:r>
              <a:rPr lang="en-US" dirty="0" err="1">
                <a:latin typeface="Bahnschrift SemiLight"/>
              </a:rPr>
              <a:t>m_id</a:t>
            </a:r>
            <a:r>
              <a:rPr lang="en-US" dirty="0">
                <a:latin typeface="Bahnschrift SemiLight"/>
              </a:rPr>
              <a:t>=70&amp;up.user_id=70  </a:t>
            </a:r>
            <a:endParaRPr lang="en-US" dirty="0"/>
          </a:p>
        </p:txBody>
      </p:sp>
    </p:spTree>
    <p:extLst>
      <p:ext uri="{BB962C8B-B14F-4D97-AF65-F5344CB8AC3E}">
        <p14:creationId xmlns:p14="http://schemas.microsoft.com/office/powerpoint/2010/main" val="213398637"/>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93E6-B167-9711-AFB0-66775E600B20}"/>
              </a:ext>
            </a:extLst>
          </p:cNvPr>
          <p:cNvSpPr>
            <a:spLocks noGrp="1"/>
          </p:cNvSpPr>
          <p:nvPr>
            <p:ph type="title"/>
          </p:nvPr>
        </p:nvSpPr>
        <p:spPr/>
        <p:txBody>
          <a:bodyPr/>
          <a:lstStyle/>
          <a:p>
            <a:r>
              <a:rPr lang="en-US" dirty="0"/>
              <a:t>Google Analytics 4 protocol </a:t>
            </a:r>
          </a:p>
        </p:txBody>
      </p:sp>
      <p:sp>
        <p:nvSpPr>
          <p:cNvPr id="3" name="Content Placeholder 2">
            <a:extLst>
              <a:ext uri="{FF2B5EF4-FFF2-40B4-BE49-F238E27FC236}">
                <a16:creationId xmlns:a16="http://schemas.microsoft.com/office/drawing/2014/main" id="{DC1A81D1-AD7D-B813-465B-29EFD92A758C}"/>
              </a:ext>
            </a:extLst>
          </p:cNvPr>
          <p:cNvSpPr>
            <a:spLocks noGrp="1"/>
          </p:cNvSpPr>
          <p:nvPr>
            <p:ph sz="half" idx="1"/>
          </p:nvPr>
        </p:nvSpPr>
        <p:spPr>
          <a:xfrm>
            <a:off x="838200" y="1820023"/>
            <a:ext cx="5198408" cy="4553042"/>
          </a:xfrm>
        </p:spPr>
        <p:txBody>
          <a:bodyPr vert="horz" lIns="91440" tIns="45720" rIns="91440" bIns="45720" rtlCol="0" anchor="t">
            <a:normAutofit fontScale="92500" lnSpcReduction="10000"/>
          </a:bodyPr>
          <a:lstStyle/>
          <a:p>
            <a:r>
              <a:rPr lang="en-US" dirty="0" err="1">
                <a:latin typeface="Bahnschrift SemiLight"/>
              </a:rPr>
              <a:t>sid</a:t>
            </a:r>
            <a:r>
              <a:rPr lang="en-US" dirty="0">
                <a:latin typeface="Bahnschrift SemiLight"/>
              </a:rPr>
              <a:t>=1652077808 </a:t>
            </a:r>
            <a:endParaRPr lang="en-US"/>
          </a:p>
          <a:p>
            <a:r>
              <a:rPr lang="en-US" dirty="0" err="1">
                <a:latin typeface="Bahnschrift SemiLight"/>
              </a:rPr>
              <a:t>sct</a:t>
            </a:r>
            <a:r>
              <a:rPr lang="en-US" dirty="0">
                <a:latin typeface="Bahnschrift SemiLight"/>
              </a:rPr>
              <a:t>=25 </a:t>
            </a:r>
            <a:endParaRPr lang="en-US" dirty="0"/>
          </a:p>
          <a:p>
            <a:r>
              <a:rPr lang="en-US" dirty="0">
                <a:latin typeface="Bahnschrift SemiLight"/>
              </a:rPr>
              <a:t>seg=1 </a:t>
            </a:r>
            <a:endParaRPr lang="en-US"/>
          </a:p>
          <a:p>
            <a:r>
              <a:rPr lang="en-US" dirty="0">
                <a:latin typeface="Bahnschrift SemiLight"/>
              </a:rPr>
              <a:t>dl=https://domaine.com/fr </a:t>
            </a:r>
            <a:endParaRPr lang="en-US"/>
          </a:p>
          <a:p>
            <a:r>
              <a:rPr lang="en-US" dirty="0">
                <a:latin typeface="Bahnschrift SemiLight"/>
              </a:rPr>
              <a:t>dr=https://www.google.com </a:t>
            </a:r>
            <a:endParaRPr lang="en-US"/>
          </a:p>
          <a:p>
            <a:r>
              <a:rPr lang="en-US" dirty="0">
                <a:latin typeface="Bahnschrift SemiLight"/>
              </a:rPr>
              <a:t>dt=Page title </a:t>
            </a:r>
            <a:endParaRPr lang="en-US"/>
          </a:p>
          <a:p>
            <a:r>
              <a:rPr lang="en-US" dirty="0" err="1">
                <a:latin typeface="Bahnschrift SemiLight"/>
              </a:rPr>
              <a:t>en</a:t>
            </a:r>
            <a:r>
              <a:rPr lang="en-US" dirty="0">
                <a:latin typeface="Bahnschrift SemiLight"/>
              </a:rPr>
              <a:t>=</a:t>
            </a:r>
            <a:r>
              <a:rPr lang="en-US" dirty="0" err="1">
                <a:latin typeface="Bahnschrift SemiLight"/>
              </a:rPr>
              <a:t>page_view</a:t>
            </a:r>
            <a:r>
              <a:rPr lang="en-US" dirty="0">
                <a:latin typeface="Bahnschrift SemiLight"/>
              </a:rPr>
              <a:t> </a:t>
            </a:r>
            <a:endParaRPr lang="en-US" dirty="0"/>
          </a:p>
          <a:p>
            <a:r>
              <a:rPr lang="en-US" dirty="0">
                <a:latin typeface="Bahnschrift SemiLight"/>
              </a:rPr>
              <a:t>_ss=1 </a:t>
            </a:r>
            <a:endParaRPr lang="en-US"/>
          </a:p>
          <a:p>
            <a:r>
              <a:rPr lang="en-US" dirty="0" err="1">
                <a:latin typeface="Bahnschrift SemiLight"/>
              </a:rPr>
              <a:t>up.crm_id</a:t>
            </a:r>
            <a:r>
              <a:rPr lang="en-US" dirty="0">
                <a:latin typeface="Bahnschrift SemiLight"/>
              </a:rPr>
              <a:t>=70 </a:t>
            </a:r>
            <a:endParaRPr lang="en-US" dirty="0"/>
          </a:p>
          <a:p>
            <a:r>
              <a:rPr lang="en-US" dirty="0" err="1">
                <a:latin typeface="Bahnschrift SemiLight"/>
              </a:rPr>
              <a:t>up.user_id</a:t>
            </a:r>
            <a:r>
              <a:rPr lang="en-US" dirty="0">
                <a:latin typeface="Bahnschrift SemiLight"/>
              </a:rPr>
              <a:t>=70 </a:t>
            </a:r>
            <a:endParaRPr lang="en-US"/>
          </a:p>
        </p:txBody>
      </p:sp>
      <p:sp>
        <p:nvSpPr>
          <p:cNvPr id="6" name="Content Placeholder 2">
            <a:extLst>
              <a:ext uri="{FF2B5EF4-FFF2-40B4-BE49-F238E27FC236}">
                <a16:creationId xmlns:a16="http://schemas.microsoft.com/office/drawing/2014/main" id="{A19F2EB3-C800-3D66-56F1-98CA2258FE6A}"/>
              </a:ext>
            </a:extLst>
          </p:cNvPr>
          <p:cNvSpPr txBox="1">
            <a:spLocks/>
          </p:cNvSpPr>
          <p:nvPr/>
        </p:nvSpPr>
        <p:spPr>
          <a:xfrm>
            <a:off x="6078072" y="1815540"/>
            <a:ext cx="4957481" cy="442977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Light"/>
              </a:rPr>
              <a:t>Session Id </a:t>
            </a:r>
          </a:p>
          <a:p>
            <a:r>
              <a:rPr lang="en-US" dirty="0">
                <a:latin typeface="Bahnschrift SemiLight"/>
              </a:rPr>
              <a:t>Session Count </a:t>
            </a:r>
            <a:endParaRPr lang="en-US" dirty="0"/>
          </a:p>
          <a:p>
            <a:r>
              <a:rPr lang="en-US" dirty="0">
                <a:latin typeface="Bahnschrift SemiLight"/>
              </a:rPr>
              <a:t>Session Engagement (1=true) </a:t>
            </a:r>
            <a:endParaRPr lang="en-US" dirty="0"/>
          </a:p>
          <a:p>
            <a:r>
              <a:rPr lang="en-US" dirty="0">
                <a:latin typeface="Bahnschrift SemiLight"/>
              </a:rPr>
              <a:t>Document Location </a:t>
            </a:r>
            <a:endParaRPr lang="en-US" dirty="0"/>
          </a:p>
          <a:p>
            <a:r>
              <a:rPr lang="en-US" dirty="0">
                <a:latin typeface="Bahnschrift SemiLight"/>
              </a:rPr>
              <a:t>Document Referrer </a:t>
            </a:r>
            <a:endParaRPr lang="en-US" dirty="0"/>
          </a:p>
          <a:p>
            <a:r>
              <a:rPr lang="en-US" dirty="0">
                <a:latin typeface="Bahnschrift SemiLight"/>
              </a:rPr>
              <a:t>Document Title </a:t>
            </a:r>
            <a:endParaRPr lang="en-US" dirty="0"/>
          </a:p>
          <a:p>
            <a:r>
              <a:rPr lang="en-US" dirty="0">
                <a:latin typeface="Bahnschrift SemiLight"/>
              </a:rPr>
              <a:t>Event Name </a:t>
            </a:r>
            <a:endParaRPr lang="en-US" dirty="0"/>
          </a:p>
          <a:p>
            <a:r>
              <a:rPr lang="en-US" dirty="0">
                <a:latin typeface="Bahnschrift SemiLight"/>
              </a:rPr>
              <a:t>Session Start </a:t>
            </a:r>
            <a:endParaRPr lang="en-US" dirty="0"/>
          </a:p>
          <a:p>
            <a:r>
              <a:rPr lang="en-US" dirty="0">
                <a:latin typeface="Bahnschrift SemiLight"/>
              </a:rPr>
              <a:t>User Property </a:t>
            </a:r>
            <a:endParaRPr lang="en-US" dirty="0"/>
          </a:p>
          <a:p>
            <a:r>
              <a:rPr lang="en-US" dirty="0">
                <a:latin typeface="Bahnschrift SemiLight"/>
              </a:rPr>
              <a:t>User Property </a:t>
            </a:r>
            <a:endParaRPr lang="en-US" dirty="0"/>
          </a:p>
        </p:txBody>
      </p:sp>
    </p:spTree>
    <p:extLst>
      <p:ext uri="{BB962C8B-B14F-4D97-AF65-F5344CB8AC3E}">
        <p14:creationId xmlns:p14="http://schemas.microsoft.com/office/powerpoint/2010/main" val="2268671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A220-2934-E0D0-530F-7940FB1ACBA3}"/>
              </a:ext>
            </a:extLst>
          </p:cNvPr>
          <p:cNvSpPr>
            <a:spLocks noGrp="1"/>
          </p:cNvSpPr>
          <p:nvPr>
            <p:ph type="title"/>
          </p:nvPr>
        </p:nvSpPr>
        <p:spPr/>
        <p:txBody>
          <a:bodyPr/>
          <a:lstStyle/>
          <a:p>
            <a:r>
              <a:rPr lang="en-US" dirty="0"/>
              <a:t>Over 120 possible parameters </a:t>
            </a:r>
          </a:p>
        </p:txBody>
      </p:sp>
      <p:sp>
        <p:nvSpPr>
          <p:cNvPr id="3" name="Content Placeholder 2">
            <a:extLst>
              <a:ext uri="{FF2B5EF4-FFF2-40B4-BE49-F238E27FC236}">
                <a16:creationId xmlns:a16="http://schemas.microsoft.com/office/drawing/2014/main" id="{04BC045E-AEBF-BCDE-81D9-A819F3DB5B9A}"/>
              </a:ext>
            </a:extLst>
          </p:cNvPr>
          <p:cNvSpPr>
            <a:spLocks noGrp="1"/>
          </p:cNvSpPr>
          <p:nvPr>
            <p:ph sz="half" idx="1"/>
          </p:nvPr>
        </p:nvSpPr>
        <p:spPr/>
        <p:txBody>
          <a:bodyPr vert="horz" lIns="91440" tIns="45720" rIns="91440" bIns="45720" rtlCol="0" anchor="t">
            <a:normAutofit/>
          </a:bodyPr>
          <a:lstStyle/>
          <a:p>
            <a:r>
              <a:rPr lang="en-US" dirty="0">
                <a:latin typeface="Bahnschrift SemiLight"/>
              </a:rPr>
              <a:t>All Google Analytics information is stored in a cookie on your computer (browser). </a:t>
            </a:r>
          </a:p>
          <a:p>
            <a:r>
              <a:rPr lang="en-US" dirty="0">
                <a:latin typeface="Bahnschrift SemiLight"/>
              </a:rPr>
              <a:t>On YOUR domain name... </a:t>
            </a:r>
          </a:p>
          <a:p>
            <a:r>
              <a:rPr lang="en-US" strike="sngStrike" dirty="0">
                <a:latin typeface="Bahnschrift SemiLight"/>
              </a:rPr>
              <a:t>or on the </a:t>
            </a:r>
            <a:r>
              <a:rPr lang="en-US" strike="sngStrike" dirty="0" err="1">
                <a:latin typeface="Bahnschrift SemiLight"/>
              </a:rPr>
              <a:t>doubleclick</a:t>
            </a:r>
            <a:r>
              <a:rPr lang="en-US" dirty="0">
                <a:latin typeface="Bahnschrift SemiLight"/>
              </a:rPr>
              <a:t> domain name (e.g. remarketing) </a:t>
            </a:r>
          </a:p>
        </p:txBody>
      </p:sp>
      <p:pic>
        <p:nvPicPr>
          <p:cNvPr id="6" name="object 8">
            <a:extLst>
              <a:ext uri="{FF2B5EF4-FFF2-40B4-BE49-F238E27FC236}">
                <a16:creationId xmlns:a16="http://schemas.microsoft.com/office/drawing/2014/main" id="{4B0E9631-EA35-43A4-D0D8-584252071D32}"/>
              </a:ext>
            </a:extLst>
          </p:cNvPr>
          <p:cNvPicPr/>
          <p:nvPr/>
        </p:nvPicPr>
        <p:blipFill>
          <a:blip r:embed="rId3"/>
          <a:stretch>
            <a:fillRect/>
          </a:stretch>
        </p:blipFill>
        <p:spPr>
          <a:xfrm>
            <a:off x="7207353" y="1615830"/>
            <a:ext cx="4984623" cy="5242156"/>
          </a:xfrm>
          <a:prstGeom prst="rect">
            <a:avLst/>
          </a:prstGeom>
        </p:spPr>
      </p:pic>
      <p:sp>
        <p:nvSpPr>
          <p:cNvPr id="5" name="ZoneTexte 4">
            <a:extLst>
              <a:ext uri="{FF2B5EF4-FFF2-40B4-BE49-F238E27FC236}">
                <a16:creationId xmlns:a16="http://schemas.microsoft.com/office/drawing/2014/main" id="{78581125-D36E-B686-9A36-A0A7B8593D63}"/>
              </a:ext>
            </a:extLst>
          </p:cNvPr>
          <p:cNvSpPr txBox="1"/>
          <p:nvPr/>
        </p:nvSpPr>
        <p:spPr>
          <a:xfrm>
            <a:off x="5320911" y="64861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spTree>
    <p:extLst>
      <p:ext uri="{BB962C8B-B14F-4D97-AF65-F5344CB8AC3E}">
        <p14:creationId xmlns:p14="http://schemas.microsoft.com/office/powerpoint/2010/main" val="3394037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74BA7-9CA6-98BC-AD33-2D257989A8E1}"/>
              </a:ext>
            </a:extLst>
          </p:cNvPr>
          <p:cNvSpPr>
            <a:spLocks noGrp="1"/>
          </p:cNvSpPr>
          <p:nvPr>
            <p:ph type="title"/>
          </p:nvPr>
        </p:nvSpPr>
        <p:spPr/>
        <p:txBody>
          <a:bodyPr/>
          <a:lstStyle/>
          <a:p>
            <a:r>
              <a:rPr lang="fr-FR" dirty="0">
                <a:latin typeface="Bahnschrift SemiBold"/>
              </a:rPr>
              <a:t>GDPR compliance</a:t>
            </a:r>
            <a:endParaRPr lang="fr-FR" dirty="0"/>
          </a:p>
        </p:txBody>
      </p:sp>
      <p:sp>
        <p:nvSpPr>
          <p:cNvPr id="3" name="Espace réservé du contenu 2">
            <a:extLst>
              <a:ext uri="{FF2B5EF4-FFF2-40B4-BE49-F238E27FC236}">
                <a16:creationId xmlns:a16="http://schemas.microsoft.com/office/drawing/2014/main" id="{002D3EBA-73C8-E211-42C9-2B7942E1501C}"/>
              </a:ext>
            </a:extLst>
          </p:cNvPr>
          <p:cNvSpPr>
            <a:spLocks noGrp="1"/>
          </p:cNvSpPr>
          <p:nvPr>
            <p:ph idx="1"/>
          </p:nvPr>
        </p:nvSpPr>
        <p:spPr/>
        <p:txBody>
          <a:bodyPr vert="horz" lIns="91440" tIns="45720" rIns="91440" bIns="45720" rtlCol="0" anchor="t">
            <a:normAutofit fontScale="70000" lnSpcReduction="20000"/>
          </a:bodyPr>
          <a:lstStyle/>
          <a:p>
            <a:pPr marL="0" indent="0">
              <a:buNone/>
            </a:pPr>
            <a:r>
              <a:rPr lang="fr-FR" b="1" err="1">
                <a:latin typeface="Bahnschrift SemiLight"/>
              </a:rPr>
              <a:t>What</a:t>
            </a:r>
            <a:r>
              <a:rPr lang="fr-FR" b="1">
                <a:latin typeface="Bahnschrift SemiLight"/>
              </a:rPr>
              <a:t> </a:t>
            </a:r>
            <a:r>
              <a:rPr lang="fr-FR" b="1" err="1">
                <a:latin typeface="Bahnschrift SemiLight"/>
              </a:rPr>
              <a:t>is</a:t>
            </a:r>
            <a:r>
              <a:rPr lang="fr-FR" b="1">
                <a:latin typeface="Bahnschrift SemiLight"/>
              </a:rPr>
              <a:t> GDPR?</a:t>
            </a:r>
            <a:endParaRPr lang="fr-FR">
              <a:latin typeface="Bahnschrift SemiLight"/>
            </a:endParaRPr>
          </a:p>
          <a:p>
            <a:r>
              <a:rPr lang="fr-FR">
                <a:latin typeface="Bahnschrift SemiLight"/>
              </a:rPr>
              <a:t>The General Data Protection Regulation (GDPR) is an EU law effective since May 2018.</a:t>
            </a:r>
            <a:endParaRPr lang="fr-FR" dirty="0">
              <a:latin typeface="Bahnschrift SemiLight"/>
            </a:endParaRPr>
          </a:p>
          <a:p>
            <a:r>
              <a:rPr lang="fr-FR">
                <a:latin typeface="Bahnschrift SemiLight"/>
              </a:rPr>
              <a:t>It </a:t>
            </a:r>
            <a:r>
              <a:rPr lang="fr-FR" err="1">
                <a:latin typeface="Bahnschrift SemiLight"/>
              </a:rPr>
              <a:t>aims</a:t>
            </a:r>
            <a:r>
              <a:rPr lang="fr-FR">
                <a:latin typeface="Bahnschrift SemiLight"/>
              </a:rPr>
              <a:t> to protect personal data and privacy of EU citizens.</a:t>
            </a:r>
          </a:p>
          <a:p>
            <a:r>
              <a:rPr lang="fr-FR" dirty="0">
                <a:latin typeface="Bahnschrift SemiLight"/>
              </a:rPr>
              <a:t>Key </a:t>
            </a:r>
            <a:r>
              <a:rPr lang="fr-FR" dirty="0" err="1">
                <a:latin typeface="Bahnschrift SemiLight"/>
              </a:rPr>
              <a:t>principles</a:t>
            </a:r>
            <a:r>
              <a:rPr lang="fr-FR" dirty="0">
                <a:latin typeface="Bahnschrift SemiLight"/>
              </a:rPr>
              <a:t> </a:t>
            </a:r>
            <a:r>
              <a:rPr lang="fr-FR" dirty="0" err="1">
                <a:latin typeface="Bahnschrift SemiLight"/>
              </a:rPr>
              <a:t>include</a:t>
            </a:r>
            <a:r>
              <a:rPr lang="fr-FR" dirty="0">
                <a:latin typeface="Bahnschrift SemiLight"/>
              </a:rPr>
              <a:t>: data </a:t>
            </a:r>
            <a:r>
              <a:rPr lang="fr-FR" dirty="0" err="1">
                <a:latin typeface="Bahnschrift SemiLight"/>
              </a:rPr>
              <a:t>minimization</a:t>
            </a:r>
            <a:r>
              <a:rPr lang="fr-FR" dirty="0">
                <a:latin typeface="Bahnschrift SemiLight"/>
              </a:rPr>
              <a:t>, explicit user consent, </a:t>
            </a:r>
            <a:r>
              <a:rPr lang="fr-FR" dirty="0" err="1">
                <a:latin typeface="Bahnschrift SemiLight"/>
              </a:rPr>
              <a:t>transparency</a:t>
            </a:r>
            <a:r>
              <a:rPr lang="fr-FR" dirty="0">
                <a:latin typeface="Bahnschrift SemiLight"/>
              </a:rPr>
              <a:t>, and the right to </a:t>
            </a:r>
            <a:r>
              <a:rPr lang="fr-FR" dirty="0" err="1">
                <a:latin typeface="Bahnschrift SemiLight"/>
              </a:rPr>
              <a:t>be</a:t>
            </a:r>
            <a:r>
              <a:rPr lang="fr-FR" dirty="0">
                <a:latin typeface="Bahnschrift SemiLight"/>
              </a:rPr>
              <a:t> </a:t>
            </a:r>
            <a:r>
              <a:rPr lang="fr-FR" dirty="0" err="1">
                <a:latin typeface="Bahnschrift SemiLight"/>
              </a:rPr>
              <a:t>forgotten</a:t>
            </a:r>
            <a:r>
              <a:rPr lang="fr-FR" dirty="0">
                <a:latin typeface="Bahnschrift SemiLight"/>
              </a:rPr>
              <a:t>.</a:t>
            </a:r>
          </a:p>
          <a:p>
            <a:r>
              <a:rPr lang="fr-FR" dirty="0" err="1">
                <a:latin typeface="Bahnschrift SemiLight"/>
              </a:rPr>
              <a:t>Applies</a:t>
            </a:r>
            <a:r>
              <a:rPr lang="fr-FR" dirty="0">
                <a:latin typeface="Bahnschrift SemiLight"/>
              </a:rPr>
              <a:t> to </a:t>
            </a:r>
            <a:r>
              <a:rPr lang="fr-FR" dirty="0" err="1">
                <a:latin typeface="Bahnschrift SemiLight"/>
              </a:rPr>
              <a:t>any</a:t>
            </a:r>
            <a:r>
              <a:rPr lang="fr-FR" dirty="0">
                <a:latin typeface="Bahnschrift SemiLight"/>
              </a:rPr>
              <a:t> </a:t>
            </a:r>
            <a:r>
              <a:rPr lang="fr-FR" dirty="0" err="1">
                <a:latin typeface="Bahnschrift SemiLight"/>
              </a:rPr>
              <a:t>organization</a:t>
            </a:r>
            <a:r>
              <a:rPr lang="fr-FR" dirty="0">
                <a:latin typeface="Bahnschrift SemiLight"/>
              </a:rPr>
              <a:t> </a:t>
            </a:r>
            <a:r>
              <a:rPr lang="fr-FR" dirty="0" err="1">
                <a:latin typeface="Bahnschrift SemiLight"/>
              </a:rPr>
              <a:t>processing</a:t>
            </a:r>
            <a:r>
              <a:rPr lang="fr-FR" dirty="0">
                <a:latin typeface="Bahnschrift SemiLight"/>
              </a:rPr>
              <a:t> EU user data, </a:t>
            </a:r>
            <a:r>
              <a:rPr lang="fr-FR" dirty="0" err="1">
                <a:latin typeface="Bahnschrift SemiLight"/>
              </a:rPr>
              <a:t>regardless</a:t>
            </a:r>
            <a:r>
              <a:rPr lang="fr-FR" dirty="0">
                <a:latin typeface="Bahnschrift SemiLight"/>
              </a:rPr>
              <a:t> of location.</a:t>
            </a:r>
          </a:p>
          <a:p>
            <a:pPr marL="0" indent="0">
              <a:buNone/>
            </a:pPr>
            <a:endParaRPr lang="fr-FR" b="1" dirty="0">
              <a:latin typeface="Bahnschrift SemiLight"/>
            </a:endParaRPr>
          </a:p>
          <a:p>
            <a:pPr marL="0" indent="0">
              <a:buNone/>
            </a:pPr>
            <a:r>
              <a:rPr lang="fr-FR" b="1" dirty="0">
                <a:latin typeface="Bahnschrift SemiLight"/>
              </a:rPr>
              <a:t>Google Analytics &amp; GDPR Compliance Issues</a:t>
            </a:r>
            <a:endParaRPr lang="fr-FR" dirty="0">
              <a:latin typeface="Bahnschrift SemiLight"/>
            </a:endParaRPr>
          </a:p>
          <a:p>
            <a:r>
              <a:rPr lang="fr-FR" dirty="0">
                <a:latin typeface="Bahnschrift SemiLight"/>
              </a:rPr>
              <a:t>Data </a:t>
            </a:r>
            <a:r>
              <a:rPr lang="fr-FR" dirty="0" err="1">
                <a:latin typeface="Bahnschrift SemiLight"/>
              </a:rPr>
              <a:t>transfers</a:t>
            </a:r>
            <a:r>
              <a:rPr lang="fr-FR" dirty="0">
                <a:latin typeface="Bahnschrift SemiLight"/>
              </a:rPr>
              <a:t> to the US: GA </a:t>
            </a:r>
            <a:r>
              <a:rPr lang="fr-FR" dirty="0" err="1">
                <a:latin typeface="Bahnschrift SemiLight"/>
              </a:rPr>
              <a:t>may</a:t>
            </a:r>
            <a:r>
              <a:rPr lang="fr-FR" dirty="0">
                <a:latin typeface="Bahnschrift SemiLight"/>
              </a:rPr>
              <a:t> </a:t>
            </a:r>
            <a:r>
              <a:rPr lang="fr-FR" dirty="0" err="1">
                <a:latin typeface="Bahnschrift SemiLight"/>
              </a:rPr>
              <a:t>send</a:t>
            </a:r>
            <a:r>
              <a:rPr lang="fr-FR" dirty="0">
                <a:latin typeface="Bahnschrift SemiLight"/>
              </a:rPr>
              <a:t> user data to US servers, </a:t>
            </a:r>
            <a:r>
              <a:rPr lang="fr-FR" dirty="0" err="1">
                <a:latin typeface="Bahnschrift SemiLight"/>
              </a:rPr>
              <a:t>where</a:t>
            </a:r>
            <a:r>
              <a:rPr lang="fr-FR" dirty="0">
                <a:latin typeface="Bahnschrift SemiLight"/>
              </a:rPr>
              <a:t> EU-</a:t>
            </a:r>
            <a:r>
              <a:rPr lang="fr-FR" dirty="0" err="1">
                <a:latin typeface="Bahnschrift SemiLight"/>
              </a:rPr>
              <a:t>level</a:t>
            </a:r>
            <a:r>
              <a:rPr lang="fr-FR" dirty="0">
                <a:latin typeface="Bahnschrift SemiLight"/>
              </a:rPr>
              <a:t> protection </a:t>
            </a:r>
            <a:r>
              <a:rPr lang="fr-FR" dirty="0" err="1">
                <a:latin typeface="Bahnschrift SemiLight"/>
              </a:rPr>
              <a:t>does</a:t>
            </a:r>
            <a:r>
              <a:rPr lang="fr-FR" dirty="0">
                <a:latin typeface="Bahnschrift SemiLight"/>
              </a:rPr>
              <a:t> not </a:t>
            </a:r>
            <a:r>
              <a:rPr lang="fr-FR" dirty="0" err="1">
                <a:latin typeface="Bahnschrift SemiLight"/>
              </a:rPr>
              <a:t>apply</a:t>
            </a:r>
            <a:r>
              <a:rPr lang="fr-FR" dirty="0">
                <a:latin typeface="Bahnschrift SemiLight"/>
              </a:rPr>
              <a:t>.</a:t>
            </a:r>
          </a:p>
          <a:p>
            <a:r>
              <a:rPr lang="fr-FR" dirty="0">
                <a:latin typeface="Bahnschrift SemiLight"/>
              </a:rPr>
              <a:t>Use of unique </a:t>
            </a:r>
            <a:r>
              <a:rPr lang="fr-FR" dirty="0" err="1">
                <a:latin typeface="Bahnschrift SemiLight"/>
              </a:rPr>
              <a:t>identifiers</a:t>
            </a:r>
            <a:r>
              <a:rPr lang="fr-FR" dirty="0">
                <a:latin typeface="Bahnschrift SemiLight"/>
              </a:rPr>
              <a:t> and IP </a:t>
            </a:r>
            <a:r>
              <a:rPr lang="fr-FR" dirty="0" err="1">
                <a:latin typeface="Bahnschrift SemiLight"/>
              </a:rPr>
              <a:t>tracking</a:t>
            </a:r>
            <a:r>
              <a:rPr lang="fr-FR" dirty="0">
                <a:latin typeface="Bahnschrift SemiLight"/>
              </a:rPr>
              <a:t> can </a:t>
            </a:r>
            <a:r>
              <a:rPr lang="fr-FR" dirty="0" err="1">
                <a:latin typeface="Bahnschrift SemiLight"/>
              </a:rPr>
              <a:t>still</a:t>
            </a:r>
            <a:r>
              <a:rPr lang="fr-FR" dirty="0">
                <a:latin typeface="Bahnschrift SemiLight"/>
              </a:rPr>
              <a:t> </a:t>
            </a:r>
            <a:r>
              <a:rPr lang="fr-FR" dirty="0" err="1">
                <a:latin typeface="Bahnschrift SemiLight"/>
              </a:rPr>
              <a:t>be</a:t>
            </a:r>
            <a:r>
              <a:rPr lang="fr-FR" dirty="0">
                <a:latin typeface="Bahnschrift SemiLight"/>
              </a:rPr>
              <a:t> </a:t>
            </a:r>
            <a:r>
              <a:rPr lang="fr-FR" dirty="0" err="1">
                <a:latin typeface="Bahnschrift SemiLight"/>
              </a:rPr>
              <a:t>considered</a:t>
            </a:r>
            <a:r>
              <a:rPr lang="fr-FR" dirty="0">
                <a:latin typeface="Bahnschrift SemiLight"/>
              </a:rPr>
              <a:t> </a:t>
            </a:r>
            <a:r>
              <a:rPr lang="fr-FR" dirty="0" err="1">
                <a:latin typeface="Bahnschrift SemiLight"/>
              </a:rPr>
              <a:t>personal</a:t>
            </a:r>
            <a:r>
              <a:rPr lang="fr-FR" dirty="0">
                <a:latin typeface="Bahnschrift SemiLight"/>
              </a:rPr>
              <a:t> data </a:t>
            </a:r>
            <a:r>
              <a:rPr lang="fr-FR" dirty="0" err="1">
                <a:latin typeface="Bahnschrift SemiLight"/>
              </a:rPr>
              <a:t>under</a:t>
            </a:r>
            <a:r>
              <a:rPr lang="fr-FR" dirty="0">
                <a:latin typeface="Bahnschrift SemiLight"/>
              </a:rPr>
              <a:t> GDPR.</a:t>
            </a:r>
          </a:p>
          <a:p>
            <a:r>
              <a:rPr lang="fr-FR" dirty="0">
                <a:latin typeface="Bahnschrift SemiLight"/>
              </a:rPr>
              <a:t>Consent </a:t>
            </a:r>
            <a:r>
              <a:rPr lang="fr-FR" dirty="0" err="1">
                <a:latin typeface="Bahnschrift SemiLight"/>
              </a:rPr>
              <a:t>requirements</a:t>
            </a:r>
            <a:r>
              <a:rPr lang="fr-FR" dirty="0">
                <a:latin typeface="Bahnschrift SemiLight"/>
              </a:rPr>
              <a:t>: GA </a:t>
            </a:r>
            <a:r>
              <a:rPr lang="fr-FR" dirty="0" err="1">
                <a:latin typeface="Bahnschrift SemiLight"/>
              </a:rPr>
              <a:t>requires</a:t>
            </a:r>
            <a:r>
              <a:rPr lang="fr-FR" dirty="0">
                <a:latin typeface="Bahnschrift SemiLight"/>
              </a:rPr>
              <a:t> </a:t>
            </a:r>
            <a:r>
              <a:rPr lang="fr-FR" dirty="0" err="1">
                <a:latin typeface="Bahnschrift SemiLight"/>
              </a:rPr>
              <a:t>prior</a:t>
            </a:r>
            <a:r>
              <a:rPr lang="fr-FR" dirty="0">
                <a:latin typeface="Bahnschrift SemiLight"/>
              </a:rPr>
              <a:t>, explicit user consent to </a:t>
            </a:r>
            <a:r>
              <a:rPr lang="fr-FR" dirty="0" err="1">
                <a:latin typeface="Bahnschrift SemiLight"/>
              </a:rPr>
              <a:t>be</a:t>
            </a:r>
            <a:r>
              <a:rPr lang="fr-FR" dirty="0">
                <a:latin typeface="Bahnschrift SemiLight"/>
              </a:rPr>
              <a:t> </a:t>
            </a:r>
            <a:r>
              <a:rPr lang="fr-FR" dirty="0" err="1">
                <a:latin typeface="Bahnschrift SemiLight"/>
              </a:rPr>
              <a:t>lawful</a:t>
            </a:r>
            <a:r>
              <a:rPr lang="fr-FR" dirty="0">
                <a:latin typeface="Bahnschrift SemiLight"/>
              </a:rPr>
              <a:t>.</a:t>
            </a:r>
          </a:p>
          <a:p>
            <a:r>
              <a:rPr lang="fr-FR" dirty="0">
                <a:latin typeface="Bahnschrift SemiLight"/>
              </a:rPr>
              <a:t>EU </a:t>
            </a:r>
            <a:r>
              <a:rPr lang="fr-FR" dirty="0" err="1">
                <a:latin typeface="Bahnschrift SemiLight"/>
              </a:rPr>
              <a:t>regulators</a:t>
            </a:r>
            <a:r>
              <a:rPr lang="fr-FR" dirty="0">
                <a:latin typeface="Bahnschrift SemiLight"/>
              </a:rPr>
              <a:t> (e.g. CNIL) have </a:t>
            </a:r>
            <a:r>
              <a:rPr lang="fr-FR" dirty="0" err="1">
                <a:latin typeface="Bahnschrift SemiLight"/>
              </a:rPr>
              <a:t>ruled</a:t>
            </a:r>
            <a:r>
              <a:rPr lang="fr-FR" dirty="0">
                <a:latin typeface="Bahnschrift SemiLight"/>
              </a:rPr>
              <a:t> GA usage non-compliant </a:t>
            </a:r>
            <a:r>
              <a:rPr lang="fr-FR" dirty="0" err="1">
                <a:latin typeface="Bahnschrift SemiLight"/>
              </a:rPr>
              <a:t>without</a:t>
            </a:r>
            <a:r>
              <a:rPr lang="fr-FR" dirty="0">
                <a:latin typeface="Bahnschrift SemiLight"/>
              </a:rPr>
              <a:t> </a:t>
            </a:r>
            <a:r>
              <a:rPr lang="fr-FR" dirty="0" err="1">
                <a:latin typeface="Bahnschrift SemiLight"/>
              </a:rPr>
              <a:t>strong</a:t>
            </a:r>
            <a:r>
              <a:rPr lang="fr-FR" dirty="0">
                <a:latin typeface="Bahnschrift SemiLight"/>
              </a:rPr>
              <a:t> </a:t>
            </a:r>
            <a:r>
              <a:rPr lang="fr-FR" dirty="0" err="1">
                <a:latin typeface="Bahnschrift SemiLight"/>
              </a:rPr>
              <a:t>safeguards</a:t>
            </a:r>
            <a:r>
              <a:rPr lang="fr-FR" dirty="0">
                <a:latin typeface="Bahnschrift SemiLight"/>
              </a:rPr>
              <a:t>.</a:t>
            </a:r>
          </a:p>
          <a:p>
            <a:endParaRPr lang="fr-FR" dirty="0"/>
          </a:p>
        </p:txBody>
      </p:sp>
    </p:spTree>
    <p:extLst>
      <p:ext uri="{BB962C8B-B14F-4D97-AF65-F5344CB8AC3E}">
        <p14:creationId xmlns:p14="http://schemas.microsoft.com/office/powerpoint/2010/main" val="3669908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EC4-A4E3-50C1-363F-73CF74BD947F}"/>
              </a:ext>
            </a:extLst>
          </p:cNvPr>
          <p:cNvSpPr>
            <a:spLocks noGrp="1"/>
          </p:cNvSpPr>
          <p:nvPr>
            <p:ph type="title"/>
          </p:nvPr>
        </p:nvSpPr>
        <p:spPr/>
        <p:txBody>
          <a:bodyPr/>
          <a:lstStyle/>
          <a:p>
            <a:r>
              <a:rPr lang="en-US" dirty="0">
                <a:latin typeface="Bahnschrift SemiBold"/>
              </a:rPr>
              <a:t>Personal identifying information </a:t>
            </a:r>
          </a:p>
        </p:txBody>
      </p:sp>
      <p:sp>
        <p:nvSpPr>
          <p:cNvPr id="3" name="Content Placeholder 2">
            <a:extLst>
              <a:ext uri="{FF2B5EF4-FFF2-40B4-BE49-F238E27FC236}">
                <a16:creationId xmlns:a16="http://schemas.microsoft.com/office/drawing/2014/main" id="{66D8DA81-58D0-4548-DEFA-0D67585622BA}"/>
              </a:ext>
            </a:extLst>
          </p:cNvPr>
          <p:cNvSpPr>
            <a:spLocks noGrp="1"/>
          </p:cNvSpPr>
          <p:nvPr>
            <p:ph sz="half" idx="1"/>
          </p:nvPr>
        </p:nvSpPr>
        <p:spPr/>
        <p:txBody>
          <a:bodyPr vert="horz" lIns="91440" tIns="45720" rIns="91440" bIns="45720" rtlCol="0" anchor="t">
            <a:normAutofit/>
          </a:bodyPr>
          <a:lstStyle/>
          <a:p>
            <a:r>
              <a:rPr lang="en-US" dirty="0">
                <a:latin typeface="Bahnschrift SemiLight"/>
              </a:rPr>
              <a:t>Any information that could identify a single person, even if encrypted, cannot be imported into Google Analytics. </a:t>
            </a:r>
          </a:p>
          <a:p>
            <a:r>
              <a:rPr lang="en-US" dirty="0">
                <a:latin typeface="Bahnschrift SemiLight"/>
              </a:rPr>
              <a:t>The GDPR requires Prior consent </a:t>
            </a:r>
            <a:endParaRPr lang="en-US" dirty="0"/>
          </a:p>
        </p:txBody>
      </p:sp>
      <p:sp>
        <p:nvSpPr>
          <p:cNvPr id="4" name="Content Placeholder 3">
            <a:extLst>
              <a:ext uri="{FF2B5EF4-FFF2-40B4-BE49-F238E27FC236}">
                <a16:creationId xmlns:a16="http://schemas.microsoft.com/office/drawing/2014/main" id="{1D075DEC-DF54-3DD3-1826-5B1955540889}"/>
              </a:ext>
            </a:extLst>
          </p:cNvPr>
          <p:cNvSpPr>
            <a:spLocks noGrp="1"/>
          </p:cNvSpPr>
          <p:nvPr>
            <p:ph sz="half" idx="2"/>
          </p:nvPr>
        </p:nvSpPr>
        <p:spPr/>
        <p:txBody>
          <a:bodyPr vert="horz" lIns="91440" tIns="45720" rIns="91440" bIns="45720" rtlCol="0" anchor="t">
            <a:normAutofit/>
          </a:bodyPr>
          <a:lstStyle/>
          <a:p>
            <a:r>
              <a:rPr lang="en-US" dirty="0">
                <a:ea typeface="Calibri"/>
                <a:cs typeface="Calibri"/>
              </a:rPr>
              <a:t>For example : </a:t>
            </a:r>
            <a:r>
              <a:rPr lang="en-US" dirty="0">
                <a:ea typeface="+mn-lt"/>
                <a:cs typeface="+mn-lt"/>
              </a:rPr>
              <a:t>122.195.25.144 </a:t>
            </a:r>
            <a:endParaRPr lang="en-US" dirty="0"/>
          </a:p>
        </p:txBody>
      </p:sp>
    </p:spTree>
    <p:extLst>
      <p:ext uri="{BB962C8B-B14F-4D97-AF65-F5344CB8AC3E}">
        <p14:creationId xmlns:p14="http://schemas.microsoft.com/office/powerpoint/2010/main" val="2011351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3BE6-7F2A-DDDC-811E-A47233F96D9B}"/>
              </a:ext>
            </a:extLst>
          </p:cNvPr>
          <p:cNvSpPr>
            <a:spLocks noGrp="1"/>
          </p:cNvSpPr>
          <p:nvPr>
            <p:ph type="title"/>
          </p:nvPr>
        </p:nvSpPr>
        <p:spPr/>
        <p:txBody>
          <a:bodyPr/>
          <a:lstStyle/>
          <a:p>
            <a:r>
              <a:rPr lang="en-US" dirty="0"/>
              <a:t>How many marketing tracking tags can you find on the lolaliza.com homepage? </a:t>
            </a:r>
          </a:p>
        </p:txBody>
      </p:sp>
      <p:pic>
        <p:nvPicPr>
          <p:cNvPr id="5" name="object 4">
            <a:extLst>
              <a:ext uri="{FF2B5EF4-FFF2-40B4-BE49-F238E27FC236}">
                <a16:creationId xmlns:a16="http://schemas.microsoft.com/office/drawing/2014/main" id="{6B0E412D-E772-E6D3-A243-91FA4E3CAC47}"/>
              </a:ext>
            </a:extLst>
          </p:cNvPr>
          <p:cNvPicPr/>
          <p:nvPr/>
        </p:nvPicPr>
        <p:blipFill>
          <a:blip r:embed="rId3"/>
          <a:stretch>
            <a:fillRect/>
          </a:stretch>
        </p:blipFill>
        <p:spPr>
          <a:xfrm>
            <a:off x="3209157" y="1716689"/>
            <a:ext cx="5776646" cy="4606175"/>
          </a:xfrm>
          <a:prstGeom prst="rect">
            <a:avLst/>
          </a:prstGeom>
        </p:spPr>
      </p:pic>
      <p:sp>
        <p:nvSpPr>
          <p:cNvPr id="4" name="ZoneTexte 3">
            <a:extLst>
              <a:ext uri="{FF2B5EF4-FFF2-40B4-BE49-F238E27FC236}">
                <a16:creationId xmlns:a16="http://schemas.microsoft.com/office/drawing/2014/main" id="{B73A29ED-109E-B653-385B-4C1BDA40B9C5}"/>
              </a:ext>
            </a:extLst>
          </p:cNvPr>
          <p:cNvSpPr txBox="1"/>
          <p:nvPr/>
        </p:nvSpPr>
        <p:spPr>
          <a:xfrm>
            <a:off x="8986185" y="594766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lolaliza.com</a:t>
            </a:r>
            <a:endParaRPr lang="fr-FR" dirty="0"/>
          </a:p>
        </p:txBody>
      </p:sp>
    </p:spTree>
    <p:extLst>
      <p:ext uri="{BB962C8B-B14F-4D97-AF65-F5344CB8AC3E}">
        <p14:creationId xmlns:p14="http://schemas.microsoft.com/office/powerpoint/2010/main" val="1075740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3534-A926-5263-AC0A-5525F804ADF4}"/>
              </a:ext>
            </a:extLst>
          </p:cNvPr>
          <p:cNvSpPr>
            <a:spLocks noGrp="1"/>
          </p:cNvSpPr>
          <p:nvPr>
            <p:ph type="title"/>
          </p:nvPr>
        </p:nvSpPr>
        <p:spPr/>
        <p:txBody>
          <a:bodyPr/>
          <a:lstStyle/>
          <a:p>
            <a:r>
              <a:rPr lang="en-US" dirty="0">
                <a:latin typeface="Bahnschrift SemiBold"/>
              </a:rPr>
              <a:t>What is consent?</a:t>
            </a:r>
          </a:p>
        </p:txBody>
      </p:sp>
      <p:sp>
        <p:nvSpPr>
          <p:cNvPr id="3" name="Content Placeholder 2">
            <a:extLst>
              <a:ext uri="{FF2B5EF4-FFF2-40B4-BE49-F238E27FC236}">
                <a16:creationId xmlns:a16="http://schemas.microsoft.com/office/drawing/2014/main" id="{AC9F5B54-E5E1-D6DB-E1DF-549EEC3D5FD8}"/>
              </a:ext>
            </a:extLst>
          </p:cNvPr>
          <p:cNvSpPr>
            <a:spLocks noGrp="1"/>
          </p:cNvSpPr>
          <p:nvPr>
            <p:ph idx="1"/>
          </p:nvPr>
        </p:nvSpPr>
        <p:spPr/>
        <p:txBody>
          <a:bodyPr vert="horz" lIns="91440" tIns="45720" rIns="91440" bIns="45720" rtlCol="0" anchor="t">
            <a:normAutofit/>
          </a:bodyPr>
          <a:lstStyle/>
          <a:p>
            <a:pPr marL="0" indent="0">
              <a:buNone/>
            </a:pPr>
            <a:r>
              <a:rPr lang="en-US" dirty="0">
                <a:latin typeface="Bahnschrift SemiLight"/>
              </a:rPr>
              <a:t>The consent you are required to provide for the insertion or reading of "non-functional" cookies and other similar technologies must, in order to be valid, meet the general conditions of lawfulness of consent as set out in the RGPD. </a:t>
            </a:r>
          </a:p>
          <a:p>
            <a:pPr lvl="1">
              <a:buFont typeface="Courier New" panose="020B0604020202020204" pitchFamily="34" charset="0"/>
              <a:buChar char="o"/>
            </a:pPr>
            <a:r>
              <a:rPr lang="en-US" dirty="0">
                <a:latin typeface="Bahnschrift SemiLight"/>
              </a:rPr>
              <a:t>Your consent must be obtained prior to the insertion or reading of cookies. </a:t>
            </a:r>
          </a:p>
          <a:p>
            <a:pPr lvl="1">
              <a:buFont typeface="Courier New" panose="020B0604020202020204" pitchFamily="34" charset="0"/>
              <a:buChar char="o"/>
            </a:pPr>
            <a:r>
              <a:rPr lang="en-US" dirty="0">
                <a:latin typeface="Bahnschrift SemiLight"/>
              </a:rPr>
              <a:t>Your consent must be informed </a:t>
            </a:r>
          </a:p>
          <a:p>
            <a:pPr lvl="1">
              <a:buFont typeface="Courier New" panose="020B0604020202020204" pitchFamily="34" charset="0"/>
              <a:buChar char="o"/>
            </a:pPr>
            <a:r>
              <a:rPr lang="en-US" dirty="0">
                <a:latin typeface="Bahnschrift SemiLight"/>
              </a:rPr>
              <a:t>Your consent is valid only if you can exercise a real choice </a:t>
            </a:r>
          </a:p>
          <a:p>
            <a:pPr lvl="1">
              <a:buFont typeface="Courier New" panose="020B0604020202020204" pitchFamily="34" charset="0"/>
              <a:buChar char="o"/>
            </a:pPr>
            <a:r>
              <a:rPr lang="en-US" dirty="0">
                <a:latin typeface="Bahnschrift SemiLight"/>
              </a:rPr>
              <a:t>Your consent must be specific </a:t>
            </a:r>
          </a:p>
          <a:p>
            <a:pPr lvl="1">
              <a:buFont typeface="Courier New" panose="020B0604020202020204" pitchFamily="34" charset="0"/>
              <a:buChar char="o"/>
            </a:pPr>
            <a:r>
              <a:rPr lang="en-US" dirty="0">
                <a:latin typeface="Bahnschrift SemiLight"/>
              </a:rPr>
              <a:t>You must be able to withdraw your consent </a:t>
            </a:r>
          </a:p>
        </p:txBody>
      </p:sp>
    </p:spTree>
    <p:extLst>
      <p:ext uri="{BB962C8B-B14F-4D97-AF65-F5344CB8AC3E}">
        <p14:creationId xmlns:p14="http://schemas.microsoft.com/office/powerpoint/2010/main" val="238983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8DA6-8243-8F07-1D2A-349E155C23CD}"/>
              </a:ext>
            </a:extLst>
          </p:cNvPr>
          <p:cNvSpPr>
            <a:spLocks noGrp="1"/>
          </p:cNvSpPr>
          <p:nvPr>
            <p:ph type="title"/>
          </p:nvPr>
        </p:nvSpPr>
        <p:spPr/>
        <p:txBody>
          <a:bodyPr/>
          <a:lstStyle/>
          <a:p>
            <a:r>
              <a:rPr lang="en-US" dirty="0">
                <a:latin typeface="Bahnschrift SemiBold"/>
              </a:rPr>
              <a:t>Pros and Cons</a:t>
            </a:r>
          </a:p>
        </p:txBody>
      </p:sp>
      <p:sp>
        <p:nvSpPr>
          <p:cNvPr id="3" name="Content Placeholder 2">
            <a:extLst>
              <a:ext uri="{FF2B5EF4-FFF2-40B4-BE49-F238E27FC236}">
                <a16:creationId xmlns:a16="http://schemas.microsoft.com/office/drawing/2014/main" id="{73677F50-9478-6059-87D2-67C258A5B037}"/>
              </a:ext>
            </a:extLst>
          </p:cNvPr>
          <p:cNvSpPr>
            <a:spLocks noGrp="1"/>
          </p:cNvSpPr>
          <p:nvPr>
            <p:ph sz="half" idx="1"/>
          </p:nvPr>
        </p:nvSpPr>
        <p:spPr/>
        <p:txBody>
          <a:bodyPr vert="horz" lIns="91440" tIns="45720" rIns="91440" bIns="45720" rtlCol="0" anchor="t">
            <a:normAutofit/>
          </a:bodyPr>
          <a:lstStyle/>
          <a:p>
            <a:r>
              <a:rPr lang="en-US" dirty="0">
                <a:latin typeface="Bahnschrift SemiLight"/>
              </a:rPr>
              <a:t>Pros</a:t>
            </a:r>
          </a:p>
          <a:p>
            <a:pPr lvl="1">
              <a:buFont typeface="Courier New" panose="020B0604020202020204" pitchFamily="34" charset="0"/>
              <a:buChar char="o"/>
            </a:pPr>
            <a:r>
              <a:rPr lang="en-US" dirty="0">
                <a:latin typeface="Bahnschrift SemiLight"/>
                <a:ea typeface="+mn-lt"/>
                <a:cs typeface="+mn-lt"/>
              </a:rPr>
              <a:t>You comply with GDPR laws</a:t>
            </a:r>
          </a:p>
          <a:p>
            <a:pPr lvl="1">
              <a:buFont typeface="Courier New" panose="020B0604020202020204" pitchFamily="34" charset="0"/>
              <a:buChar char="o"/>
            </a:pPr>
            <a:r>
              <a:rPr lang="en-US" dirty="0">
                <a:latin typeface="Bahnschrift SemiLight"/>
                <a:ea typeface="+mn-lt"/>
                <a:cs typeface="+mn-lt"/>
              </a:rPr>
              <a:t>Users are protected </a:t>
            </a:r>
            <a:endParaRPr lang="en-US" dirty="0">
              <a:latin typeface="Bahnschrift SemiLight"/>
              <a:ea typeface="Calibri"/>
              <a:cs typeface="Calibri"/>
            </a:endParaRPr>
          </a:p>
        </p:txBody>
      </p:sp>
      <p:sp>
        <p:nvSpPr>
          <p:cNvPr id="4" name="Content Placeholder 3">
            <a:extLst>
              <a:ext uri="{FF2B5EF4-FFF2-40B4-BE49-F238E27FC236}">
                <a16:creationId xmlns:a16="http://schemas.microsoft.com/office/drawing/2014/main" id="{A72EE15D-2E48-EE5C-7400-94FDEBD46566}"/>
              </a:ext>
            </a:extLst>
          </p:cNvPr>
          <p:cNvSpPr>
            <a:spLocks noGrp="1"/>
          </p:cNvSpPr>
          <p:nvPr>
            <p:ph sz="half" idx="2"/>
          </p:nvPr>
        </p:nvSpPr>
        <p:spPr/>
        <p:txBody>
          <a:bodyPr vert="horz" lIns="91440" tIns="45720" rIns="91440" bIns="45720" rtlCol="0" anchor="t">
            <a:normAutofit/>
          </a:bodyPr>
          <a:lstStyle/>
          <a:p>
            <a:pPr marL="457200" indent="-457200">
              <a:lnSpc>
                <a:spcPct val="70000"/>
              </a:lnSpc>
              <a:buChar char="•"/>
            </a:pPr>
            <a:r>
              <a:rPr lang="en-US" dirty="0">
                <a:latin typeface="Bahnschrift SemiLight"/>
                <a:ea typeface="+mn-lt"/>
                <a:cs typeface="+mn-lt"/>
              </a:rPr>
              <a:t>Cons : If users refuse, </a:t>
            </a:r>
          </a:p>
          <a:p>
            <a:pPr marL="1143000" lvl="1">
              <a:lnSpc>
                <a:spcPct val="70000"/>
              </a:lnSpc>
              <a:buFont typeface="Courier New" panose="020B0604020202020204" pitchFamily="34" charset="0"/>
              <a:buChar char="o"/>
            </a:pPr>
            <a:r>
              <a:rPr lang="en-US" dirty="0">
                <a:latin typeface="Bahnschrift SemiLight"/>
                <a:ea typeface="+mn-lt"/>
                <a:cs typeface="+mn-lt"/>
              </a:rPr>
              <a:t>you have no tracking info </a:t>
            </a:r>
            <a:endParaRPr lang="en-US">
              <a:latin typeface="Bahnschrift SemiLight"/>
              <a:ea typeface="Calibri"/>
              <a:cs typeface="Calibri"/>
            </a:endParaRPr>
          </a:p>
          <a:p>
            <a:pPr marL="1143000" lvl="1">
              <a:lnSpc>
                <a:spcPct val="70000"/>
              </a:lnSpc>
              <a:buFont typeface="Courier New" panose="020B0604020202020204" pitchFamily="34" charset="0"/>
              <a:buChar char="o"/>
            </a:pPr>
            <a:r>
              <a:rPr lang="en-US" dirty="0">
                <a:latin typeface="Bahnschrift SemiLight"/>
                <a:ea typeface="+mn-lt"/>
                <a:cs typeface="+mn-lt"/>
              </a:rPr>
              <a:t>No traffic sources </a:t>
            </a:r>
            <a:endParaRPr lang="en-US" dirty="0">
              <a:latin typeface="Bahnschrift SemiLight"/>
              <a:ea typeface="Calibri" panose="020F0502020204030204"/>
              <a:cs typeface="Calibri" panose="020F0502020204030204"/>
            </a:endParaRPr>
          </a:p>
          <a:p>
            <a:pPr marL="1143000" lvl="1">
              <a:lnSpc>
                <a:spcPct val="70000"/>
              </a:lnSpc>
              <a:buFont typeface="Courier New" panose="020B0604020202020204" pitchFamily="34" charset="0"/>
              <a:buChar char="o"/>
            </a:pPr>
            <a:r>
              <a:rPr lang="en-US" dirty="0">
                <a:latin typeface="Bahnschrift SemiLight"/>
                <a:ea typeface="+mn-lt"/>
                <a:cs typeface="+mn-lt"/>
              </a:rPr>
              <a:t>No links to paid ads </a:t>
            </a:r>
            <a:endParaRPr lang="en-US" dirty="0">
              <a:latin typeface="Bahnschrift SemiLight"/>
              <a:ea typeface="Calibri" panose="020F0502020204030204"/>
              <a:cs typeface="Calibri" panose="020F0502020204030204"/>
            </a:endParaRPr>
          </a:p>
          <a:p>
            <a:pPr marL="1143000" lvl="1">
              <a:lnSpc>
                <a:spcPct val="70000"/>
              </a:lnSpc>
              <a:buFont typeface="Courier New" panose="020B0604020202020204" pitchFamily="34" charset="0"/>
              <a:buChar char="o"/>
            </a:pPr>
            <a:r>
              <a:rPr lang="en-US" dirty="0">
                <a:latin typeface="Bahnschrift SemiLight"/>
                <a:ea typeface="+mn-lt"/>
                <a:cs typeface="+mn-lt"/>
              </a:rPr>
              <a:t>No conversion tracking </a:t>
            </a:r>
          </a:p>
          <a:p>
            <a:pPr marL="1143000" lvl="1">
              <a:lnSpc>
                <a:spcPct val="70000"/>
              </a:lnSpc>
              <a:buFont typeface="Courier New" panose="020B0604020202020204" pitchFamily="34" charset="0"/>
              <a:buChar char="o"/>
            </a:pPr>
            <a:r>
              <a:rPr lang="en-US" dirty="0">
                <a:latin typeface="Bahnschrift SemiLight"/>
                <a:ea typeface="+mn-lt"/>
                <a:cs typeface="+mn-lt"/>
              </a:rPr>
              <a:t>You can't compare periods easily</a:t>
            </a:r>
            <a:endParaRPr lang="en-US" dirty="0">
              <a:latin typeface="Bahnschrift SemiLight"/>
              <a:ea typeface="Calibri"/>
              <a:cs typeface="Calibri"/>
            </a:endParaRPr>
          </a:p>
        </p:txBody>
      </p:sp>
    </p:spTree>
    <p:extLst>
      <p:ext uri="{BB962C8B-B14F-4D97-AF65-F5344CB8AC3E}">
        <p14:creationId xmlns:p14="http://schemas.microsoft.com/office/powerpoint/2010/main" val="250287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8717-1A77-4B22-BD34-1CF4A6E86F38}"/>
              </a:ext>
            </a:extLst>
          </p:cNvPr>
          <p:cNvSpPr>
            <a:spLocks noGrp="1"/>
          </p:cNvSpPr>
          <p:nvPr>
            <p:ph type="title"/>
          </p:nvPr>
        </p:nvSpPr>
        <p:spPr/>
        <p:txBody>
          <a:bodyPr/>
          <a:lstStyle/>
          <a:p>
            <a:r>
              <a:rPr lang="en-US" dirty="0">
                <a:latin typeface="Bahnschrift SemiBold"/>
              </a:rPr>
              <a:t>Take a random site and check if it's GDPR compliant for your EU country</a:t>
            </a:r>
          </a:p>
        </p:txBody>
      </p:sp>
      <p:sp>
        <p:nvSpPr>
          <p:cNvPr id="3" name="Content Placeholder 2">
            <a:extLst>
              <a:ext uri="{FF2B5EF4-FFF2-40B4-BE49-F238E27FC236}">
                <a16:creationId xmlns:a16="http://schemas.microsoft.com/office/drawing/2014/main" id="{2DE24AEB-D3BD-147D-E0FC-B8DDB354F2BB}"/>
              </a:ext>
            </a:extLst>
          </p:cNvPr>
          <p:cNvSpPr>
            <a:spLocks noGrp="1"/>
          </p:cNvSpPr>
          <p:nvPr>
            <p:ph idx="1"/>
          </p:nvPr>
        </p:nvSpPr>
        <p:spPr/>
        <p:txBody>
          <a:bodyPr vert="horz" lIns="91440" tIns="45720" rIns="91440" bIns="45720" rtlCol="0" anchor="t">
            <a:normAutofit/>
          </a:bodyPr>
          <a:lstStyle/>
          <a:p>
            <a:r>
              <a:rPr lang="en-US" dirty="0">
                <a:latin typeface="Bahnschrift SemiLight"/>
              </a:rPr>
              <a:t>15' + Debrief</a:t>
            </a:r>
            <a:endParaRPr lang="en-US" dirty="0"/>
          </a:p>
          <a:p>
            <a:r>
              <a:rPr lang="en-US" dirty="0">
                <a:latin typeface="Bahnschrift SemiLight"/>
              </a:rPr>
              <a:t>Use Chrome</a:t>
            </a:r>
          </a:p>
          <a:p>
            <a:r>
              <a:rPr lang="en-US" dirty="0">
                <a:latin typeface="Bahnschrift SemiLight"/>
              </a:rPr>
              <a:t>Addon : </a:t>
            </a:r>
            <a:r>
              <a:rPr lang="en-US" dirty="0">
                <a:latin typeface="Bahnschrift SemiLight"/>
                <a:hlinkClick r:id="rId3"/>
              </a:rPr>
              <a:t>https://chromewebstore.google.com/detail/analytics-debugger/ilnpmccnfdjdjjikgkefkcegefikecdc</a:t>
            </a:r>
            <a:r>
              <a:rPr lang="en-US" dirty="0">
                <a:latin typeface="Bahnschrift SemiLight"/>
              </a:rPr>
              <a:t> </a:t>
            </a:r>
            <a:endParaRPr lang="en-US" dirty="0"/>
          </a:p>
          <a:p>
            <a:r>
              <a:rPr lang="en-US" dirty="0">
                <a:latin typeface="Bahnschrift SemiLight"/>
              </a:rPr>
              <a:t>Addon : </a:t>
            </a:r>
            <a:r>
              <a:rPr lang="en-US" dirty="0">
                <a:latin typeface="Bahnschrift SemiLight"/>
                <a:hlinkClick r:id="rId4"/>
              </a:rPr>
              <a:t>https://chromewebstore.google.com/detail/editthiscookie-v3/ojfebgpkimhlhcblbalbfjblapadhbol</a:t>
            </a:r>
            <a:r>
              <a:rPr lang="en-US" dirty="0">
                <a:latin typeface="Bahnschrift SemiLight"/>
              </a:rPr>
              <a:t> </a:t>
            </a:r>
          </a:p>
          <a:p>
            <a:endParaRPr lang="en-US" dirty="0"/>
          </a:p>
        </p:txBody>
      </p:sp>
    </p:spTree>
    <p:extLst>
      <p:ext uri="{BB962C8B-B14F-4D97-AF65-F5344CB8AC3E}">
        <p14:creationId xmlns:p14="http://schemas.microsoft.com/office/powerpoint/2010/main" val="367139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5DB7-4A10-830C-C6C3-B5FD1DB71E4D}"/>
              </a:ext>
            </a:extLst>
          </p:cNvPr>
          <p:cNvSpPr>
            <a:spLocks noGrp="1"/>
          </p:cNvSpPr>
          <p:nvPr>
            <p:ph type="title"/>
          </p:nvPr>
        </p:nvSpPr>
        <p:spPr/>
        <p:txBody>
          <a:bodyPr/>
          <a:lstStyle/>
          <a:p>
            <a:r>
              <a:rPr lang="en-US" dirty="0">
                <a:latin typeface="Bahnschrift SemiBold"/>
              </a:rPr>
              <a:t>Consent: technical considerations</a:t>
            </a:r>
            <a:endParaRPr lang="en-US" dirty="0"/>
          </a:p>
        </p:txBody>
      </p:sp>
      <p:sp>
        <p:nvSpPr>
          <p:cNvPr id="3" name="Content Placeholder 2">
            <a:extLst>
              <a:ext uri="{FF2B5EF4-FFF2-40B4-BE49-F238E27FC236}">
                <a16:creationId xmlns:a16="http://schemas.microsoft.com/office/drawing/2014/main" id="{0229089C-20E5-B85E-FC94-FDF2761B7D6E}"/>
              </a:ext>
            </a:extLst>
          </p:cNvPr>
          <p:cNvSpPr>
            <a:spLocks noGrp="1"/>
          </p:cNvSpPr>
          <p:nvPr>
            <p:ph idx="1"/>
          </p:nvPr>
        </p:nvSpPr>
        <p:spPr/>
        <p:txBody>
          <a:bodyPr vert="horz" lIns="91440" tIns="45720" rIns="91440" bIns="45720" rtlCol="0" anchor="t">
            <a:normAutofit/>
          </a:bodyPr>
          <a:lstStyle/>
          <a:p>
            <a:r>
              <a:rPr lang="en-US" dirty="0">
                <a:latin typeface="Bahnschrift SemiLight"/>
              </a:rPr>
              <a:t>Google Consent Status (G1xx) </a:t>
            </a:r>
          </a:p>
        </p:txBody>
      </p:sp>
      <p:graphicFrame>
        <p:nvGraphicFramePr>
          <p:cNvPr id="6" name="Table 5">
            <a:extLst>
              <a:ext uri="{FF2B5EF4-FFF2-40B4-BE49-F238E27FC236}">
                <a16:creationId xmlns:a16="http://schemas.microsoft.com/office/drawing/2014/main" id="{8CA8AA0A-AB30-2ABD-31EB-986F0BC36AC9}"/>
              </a:ext>
            </a:extLst>
          </p:cNvPr>
          <p:cNvGraphicFramePr>
            <a:graphicFrameLocks noGrp="1"/>
          </p:cNvGraphicFramePr>
          <p:nvPr>
            <p:extLst>
              <p:ext uri="{D42A27DB-BD31-4B8C-83A1-F6EECF244321}">
                <p14:modId xmlns:p14="http://schemas.microsoft.com/office/powerpoint/2010/main" val="3869100992"/>
              </p:ext>
            </p:extLst>
          </p:nvPr>
        </p:nvGraphicFramePr>
        <p:xfrm>
          <a:off x="1289578" y="2562481"/>
          <a:ext cx="7138155" cy="2876037"/>
        </p:xfrm>
        <a:graphic>
          <a:graphicData uri="http://schemas.openxmlformats.org/drawingml/2006/table">
            <a:tbl>
              <a:tblPr bandRow="1">
                <a:tableStyleId>{5C22544A-7EE6-4342-B048-85BDC9FD1C3A}</a:tableStyleId>
              </a:tblPr>
              <a:tblGrid>
                <a:gridCol w="783011">
                  <a:extLst>
                    <a:ext uri="{9D8B030D-6E8A-4147-A177-3AD203B41FA5}">
                      <a16:colId xmlns:a16="http://schemas.microsoft.com/office/drawing/2014/main" val="2575216028"/>
                    </a:ext>
                  </a:extLst>
                </a:gridCol>
                <a:gridCol w="6355144">
                  <a:extLst>
                    <a:ext uri="{9D8B030D-6E8A-4147-A177-3AD203B41FA5}">
                      <a16:colId xmlns:a16="http://schemas.microsoft.com/office/drawing/2014/main" val="3033639088"/>
                    </a:ext>
                  </a:extLst>
                </a:gridCol>
              </a:tblGrid>
              <a:tr h="406556">
                <a:tc>
                  <a:txBody>
                    <a:bodyPr/>
                    <a:lstStyle/>
                    <a:p>
                      <a:pPr algn="r" rtl="0" fontAlgn="base">
                        <a:lnSpc>
                          <a:spcPts val="1125"/>
                        </a:lnSpc>
                      </a:pPr>
                      <a:r>
                        <a:rPr lang="en-US" sz="1500" b="1" dirty="0">
                          <a:solidFill>
                            <a:srgbClr val="1F2123"/>
                          </a:solidFill>
                          <a:effectLst/>
                          <a:latin typeface="Bahnschrift SemiLight"/>
                        </a:rPr>
                        <a:t>Value</a:t>
                      </a:r>
                      <a:endParaRPr lang="en-US" dirty="0">
                        <a:effectLst/>
                        <a:latin typeface="Bahnschrift SemiLight"/>
                      </a:endParaRPr>
                    </a:p>
                  </a:txBody>
                  <a:tcPr marT="53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rtl="0" fontAlgn="base">
                        <a:lnSpc>
                          <a:spcPts val="1125"/>
                        </a:lnSpc>
                      </a:pPr>
                      <a:r>
                        <a:rPr lang="en-US" sz="1500" b="1" dirty="0">
                          <a:solidFill>
                            <a:srgbClr val="178038"/>
                          </a:solidFill>
                          <a:effectLst/>
                          <a:latin typeface="Bahnschrift SemiLight"/>
                        </a:rPr>
                        <a:t>Meaning</a:t>
                      </a:r>
                      <a:endParaRPr lang="en-US" dirty="0">
                        <a:effectLst/>
                        <a:latin typeface="Bahnschrift SemiLight"/>
                      </a:endParaRPr>
                    </a:p>
                  </a:txBody>
                  <a:tcPr marT="5353">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810906353"/>
                  </a:ext>
                </a:extLst>
              </a:tr>
              <a:tr h="527018">
                <a:tc>
                  <a:txBody>
                    <a:bodyPr/>
                    <a:lstStyle/>
                    <a:p>
                      <a:pPr algn="r" rtl="0" fontAlgn="base">
                        <a:lnSpc>
                          <a:spcPts val="1125"/>
                        </a:lnSpc>
                      </a:pPr>
                      <a:r>
                        <a:rPr lang="en-US" sz="1500" b="1" dirty="0">
                          <a:solidFill>
                            <a:srgbClr val="1F2123"/>
                          </a:solidFill>
                          <a:effectLst/>
                          <a:latin typeface="Bahnschrift SemiLight"/>
                        </a:rPr>
                        <a:t>G100</a:t>
                      </a:r>
                      <a:endParaRPr lang="en-US" dirty="0">
                        <a:effectLst/>
                        <a:latin typeface="Bahnschrift SemiLight"/>
                      </a:endParaRPr>
                    </a:p>
                  </a:txBody>
                  <a:tcPr marT="9586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rtl="0" fontAlgn="base">
                        <a:lnSpc>
                          <a:spcPts val="1125"/>
                        </a:lnSpc>
                      </a:pPr>
                      <a:r>
                        <a:rPr lang="en-US" sz="1500" dirty="0">
                          <a:solidFill>
                            <a:srgbClr val="1F2123"/>
                          </a:solidFill>
                          <a:effectLst/>
                          <a:latin typeface="Bahnschrift SemiLight"/>
                        </a:rPr>
                        <a:t>Consent for both </a:t>
                      </a:r>
                      <a:r>
                        <a:rPr lang="en-US" sz="1500" dirty="0" err="1">
                          <a:solidFill>
                            <a:srgbClr val="1F2123"/>
                          </a:solidFill>
                          <a:effectLst/>
                          <a:latin typeface="Bahnschrift SemiLight"/>
                        </a:rPr>
                        <a:t>ad_storage</a:t>
                      </a:r>
                      <a:r>
                        <a:rPr lang="en-US" sz="1500" dirty="0">
                          <a:solidFill>
                            <a:srgbClr val="1F2123"/>
                          </a:solidFill>
                          <a:effectLst/>
                          <a:latin typeface="Bahnschrift SemiLight"/>
                        </a:rPr>
                        <a:t> and </a:t>
                      </a:r>
                      <a:r>
                        <a:rPr lang="en-US" sz="1500" dirty="0" err="1">
                          <a:solidFill>
                            <a:srgbClr val="1F2123"/>
                          </a:solidFill>
                          <a:effectLst/>
                          <a:latin typeface="Bahnschrift SemiLight"/>
                        </a:rPr>
                        <a:t>analytics_storage</a:t>
                      </a:r>
                      <a:r>
                        <a:rPr lang="en-US" sz="1500" dirty="0">
                          <a:solidFill>
                            <a:srgbClr val="1F2123"/>
                          </a:solidFill>
                          <a:effectLst/>
                          <a:latin typeface="Bahnschrift SemiLight"/>
                        </a:rPr>
                        <a:t> is denied.</a:t>
                      </a:r>
                      <a:endParaRPr lang="en-US" dirty="0">
                        <a:effectLst/>
                        <a:latin typeface="Bahnschrift SemiLight"/>
                      </a:endParaRPr>
                    </a:p>
                  </a:txBody>
                  <a:tcPr marT="9586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0678681"/>
                  </a:ext>
                </a:extLst>
              </a:tr>
              <a:tr h="496910">
                <a:tc>
                  <a:txBody>
                    <a:bodyPr/>
                    <a:lstStyle/>
                    <a:p>
                      <a:pPr algn="r" rtl="0" fontAlgn="base">
                        <a:lnSpc>
                          <a:spcPts val="1125"/>
                        </a:lnSpc>
                      </a:pPr>
                      <a:r>
                        <a:rPr lang="en-US" sz="1500" b="1" dirty="0">
                          <a:solidFill>
                            <a:srgbClr val="1F2123"/>
                          </a:solidFill>
                          <a:effectLst/>
                          <a:latin typeface="Bahnschrift SemiLight"/>
                        </a:rPr>
                        <a:t>G110</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rtl="0" fontAlgn="base">
                        <a:lnSpc>
                          <a:spcPts val="1125"/>
                        </a:lnSpc>
                      </a:pPr>
                      <a:r>
                        <a:rPr lang="en-US" sz="1500" dirty="0">
                          <a:solidFill>
                            <a:srgbClr val="1F2123"/>
                          </a:solidFill>
                          <a:effectLst/>
                          <a:latin typeface="Bahnschrift SemiLight"/>
                        </a:rPr>
                        <a:t>Consent is granted for </a:t>
                      </a:r>
                      <a:r>
                        <a:rPr lang="en-US" sz="1500" dirty="0" err="1">
                          <a:solidFill>
                            <a:srgbClr val="1F2123"/>
                          </a:solidFill>
                          <a:effectLst/>
                          <a:latin typeface="Bahnschrift SemiLight"/>
                        </a:rPr>
                        <a:t>ad_storage</a:t>
                      </a:r>
                      <a:r>
                        <a:rPr lang="en-US" sz="1500" dirty="0">
                          <a:solidFill>
                            <a:srgbClr val="1F2123"/>
                          </a:solidFill>
                          <a:effectLst/>
                          <a:latin typeface="Bahnschrift SemiLight"/>
                        </a:rPr>
                        <a:t> and denied for </a:t>
                      </a:r>
                      <a:r>
                        <a:rPr lang="en-US" sz="1500" dirty="0" err="1">
                          <a:solidFill>
                            <a:srgbClr val="1F2123"/>
                          </a:solidFill>
                          <a:effectLst/>
                          <a:latin typeface="Bahnschrift SemiLight"/>
                        </a:rPr>
                        <a:t>analytics_storage</a:t>
                      </a:r>
                      <a:r>
                        <a:rPr lang="en-US" sz="1500" dirty="0">
                          <a:solidFill>
                            <a:srgbClr val="1F2123"/>
                          </a:solidFill>
                          <a:effectLst/>
                          <a:latin typeface="Bahnschrift SemiLight"/>
                        </a:rPr>
                        <a:t>.</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256850995"/>
                  </a:ext>
                </a:extLst>
              </a:tr>
              <a:tr h="496910">
                <a:tc>
                  <a:txBody>
                    <a:bodyPr/>
                    <a:lstStyle/>
                    <a:p>
                      <a:pPr algn="r" rtl="0" fontAlgn="base">
                        <a:lnSpc>
                          <a:spcPts val="1125"/>
                        </a:lnSpc>
                      </a:pPr>
                      <a:r>
                        <a:rPr lang="en-US" sz="1500" b="1" dirty="0">
                          <a:solidFill>
                            <a:srgbClr val="1F2123"/>
                          </a:solidFill>
                          <a:effectLst/>
                          <a:latin typeface="Bahnschrift SemiLight"/>
                        </a:rPr>
                        <a:t>G101</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rtl="0" fontAlgn="base">
                        <a:lnSpc>
                          <a:spcPts val="1125"/>
                        </a:lnSpc>
                      </a:pPr>
                      <a:r>
                        <a:rPr lang="en-US" sz="1500" dirty="0">
                          <a:solidFill>
                            <a:srgbClr val="1F2123"/>
                          </a:solidFill>
                          <a:effectLst/>
                          <a:latin typeface="Bahnschrift SemiLight"/>
                        </a:rPr>
                        <a:t>Consent is denied for </a:t>
                      </a:r>
                      <a:r>
                        <a:rPr lang="en-US" sz="1500" dirty="0" err="1">
                          <a:solidFill>
                            <a:srgbClr val="1F2123"/>
                          </a:solidFill>
                          <a:effectLst/>
                          <a:latin typeface="Bahnschrift SemiLight"/>
                        </a:rPr>
                        <a:t>ad_storage</a:t>
                      </a:r>
                      <a:r>
                        <a:rPr lang="en-US" sz="1500" dirty="0">
                          <a:solidFill>
                            <a:srgbClr val="1F2123"/>
                          </a:solidFill>
                          <a:effectLst/>
                          <a:latin typeface="Bahnschrift SemiLight"/>
                        </a:rPr>
                        <a:t> and granted for </a:t>
                      </a:r>
                      <a:r>
                        <a:rPr lang="en-US" sz="1500" dirty="0" err="1">
                          <a:solidFill>
                            <a:srgbClr val="1F2123"/>
                          </a:solidFill>
                          <a:effectLst/>
                          <a:latin typeface="Bahnschrift SemiLight"/>
                        </a:rPr>
                        <a:t>analytics_storage</a:t>
                      </a:r>
                      <a:r>
                        <a:rPr lang="en-US" sz="1500" dirty="0">
                          <a:solidFill>
                            <a:srgbClr val="1F2123"/>
                          </a:solidFill>
                          <a:effectLst/>
                          <a:latin typeface="Bahnschrift SemiLight"/>
                        </a:rPr>
                        <a:t>.</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560399829"/>
                  </a:ext>
                </a:extLst>
              </a:tr>
              <a:tr h="496910">
                <a:tc>
                  <a:txBody>
                    <a:bodyPr/>
                    <a:lstStyle/>
                    <a:p>
                      <a:pPr algn="r" rtl="0" fontAlgn="base">
                        <a:lnSpc>
                          <a:spcPts val="1125"/>
                        </a:lnSpc>
                      </a:pPr>
                      <a:r>
                        <a:rPr lang="en-US" sz="1500" b="1" dirty="0">
                          <a:solidFill>
                            <a:srgbClr val="1F2123"/>
                          </a:solidFill>
                          <a:effectLst/>
                          <a:latin typeface="Bahnschrift SemiLight"/>
                        </a:rPr>
                        <a:t>G111</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rtl="0" fontAlgn="base">
                        <a:lnSpc>
                          <a:spcPts val="1125"/>
                        </a:lnSpc>
                      </a:pPr>
                      <a:r>
                        <a:rPr lang="en-US" sz="1500" dirty="0">
                          <a:solidFill>
                            <a:srgbClr val="1F2123"/>
                          </a:solidFill>
                          <a:effectLst/>
                          <a:latin typeface="Bahnschrift SemiLight"/>
                        </a:rPr>
                        <a:t>Consent for both </a:t>
                      </a:r>
                      <a:r>
                        <a:rPr lang="en-US" sz="1500" dirty="0" err="1">
                          <a:solidFill>
                            <a:srgbClr val="1F2123"/>
                          </a:solidFill>
                          <a:effectLst/>
                          <a:latin typeface="Bahnschrift SemiLight"/>
                        </a:rPr>
                        <a:t>ad_storage</a:t>
                      </a:r>
                      <a:r>
                        <a:rPr lang="en-US" sz="1500" dirty="0">
                          <a:solidFill>
                            <a:srgbClr val="1F2123"/>
                          </a:solidFill>
                          <a:effectLst/>
                          <a:latin typeface="Bahnschrift SemiLight"/>
                        </a:rPr>
                        <a:t> and </a:t>
                      </a:r>
                      <a:r>
                        <a:rPr lang="en-US" sz="1500" dirty="0" err="1">
                          <a:solidFill>
                            <a:srgbClr val="1F2123"/>
                          </a:solidFill>
                          <a:effectLst/>
                          <a:latin typeface="Bahnschrift SemiLight"/>
                        </a:rPr>
                        <a:t>analytics_storage</a:t>
                      </a:r>
                      <a:r>
                        <a:rPr lang="en-US" sz="1500" dirty="0">
                          <a:solidFill>
                            <a:srgbClr val="1F2123"/>
                          </a:solidFill>
                          <a:effectLst/>
                          <a:latin typeface="Bahnschrift SemiLight"/>
                        </a:rPr>
                        <a:t> is granted.</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889981167"/>
                  </a:ext>
                </a:extLst>
              </a:tr>
              <a:tr h="451733">
                <a:tc>
                  <a:txBody>
                    <a:bodyPr/>
                    <a:lstStyle/>
                    <a:p>
                      <a:pPr algn="r" rtl="0" fontAlgn="base">
                        <a:lnSpc>
                          <a:spcPts val="803"/>
                        </a:lnSpc>
                      </a:pPr>
                      <a:r>
                        <a:rPr lang="en-US" sz="1500" b="1" dirty="0">
                          <a:solidFill>
                            <a:srgbClr val="1F2123"/>
                          </a:solidFill>
                          <a:effectLst/>
                          <a:latin typeface="Bahnschrift SemiLight"/>
                        </a:rPr>
                        <a:t>G1--</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rtl="0" fontAlgn="base">
                        <a:lnSpc>
                          <a:spcPts val="803"/>
                        </a:lnSpc>
                      </a:pPr>
                      <a:r>
                        <a:rPr lang="en-US" sz="1500" dirty="0">
                          <a:solidFill>
                            <a:srgbClr val="1F2123"/>
                          </a:solidFill>
                          <a:effectLst/>
                          <a:latin typeface="Bahnschrift SemiLight"/>
                        </a:rPr>
                        <a:t>The site did not require consent for </a:t>
                      </a:r>
                      <a:r>
                        <a:rPr lang="en-US" sz="1500" dirty="0" err="1">
                          <a:solidFill>
                            <a:srgbClr val="1F2123"/>
                          </a:solidFill>
                          <a:effectLst/>
                          <a:latin typeface="Bahnschrift SemiLight"/>
                        </a:rPr>
                        <a:t>ad_storage</a:t>
                      </a:r>
                      <a:r>
                        <a:rPr lang="en-US" sz="1500" dirty="0">
                          <a:solidFill>
                            <a:srgbClr val="1F2123"/>
                          </a:solidFill>
                          <a:effectLst/>
                          <a:latin typeface="Bahnschrift SemiLight"/>
                        </a:rPr>
                        <a:t> or </a:t>
                      </a:r>
                      <a:r>
                        <a:rPr lang="en-US" sz="1500" dirty="0" err="1">
                          <a:solidFill>
                            <a:srgbClr val="1F2123"/>
                          </a:solidFill>
                          <a:effectLst/>
                          <a:latin typeface="Bahnschrift SemiLight"/>
                        </a:rPr>
                        <a:t>analytics_storage</a:t>
                      </a:r>
                      <a:r>
                        <a:rPr lang="en-US" sz="1500" dirty="0">
                          <a:solidFill>
                            <a:srgbClr val="1F2123"/>
                          </a:solidFill>
                          <a:effectLst/>
                          <a:latin typeface="Bahnschrift SemiLight"/>
                        </a:rPr>
                        <a:t>.</a:t>
                      </a:r>
                      <a:endParaRPr lang="en-US" dirty="0">
                        <a:effectLst/>
                        <a:latin typeface="Bahnschrift SemiLight"/>
                      </a:endParaRPr>
                    </a:p>
                  </a:txBody>
                  <a:tcPr marT="7979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13637720"/>
                  </a:ext>
                </a:extLst>
              </a:tr>
            </a:tbl>
          </a:graphicData>
        </a:graphic>
      </p:graphicFrame>
    </p:spTree>
    <p:extLst>
      <p:ext uri="{BB962C8B-B14F-4D97-AF65-F5344CB8AC3E}">
        <p14:creationId xmlns:p14="http://schemas.microsoft.com/office/powerpoint/2010/main" val="434960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52EA-3BED-FA40-43DA-0675DCA91C4C}"/>
              </a:ext>
            </a:extLst>
          </p:cNvPr>
          <p:cNvSpPr>
            <a:spLocks noGrp="1"/>
          </p:cNvSpPr>
          <p:nvPr>
            <p:ph type="title"/>
          </p:nvPr>
        </p:nvSpPr>
        <p:spPr/>
        <p:txBody>
          <a:bodyPr/>
          <a:lstStyle/>
          <a:p>
            <a:r>
              <a:rPr lang="en-US" dirty="0">
                <a:latin typeface="Bahnschrift SemiBold"/>
              </a:rPr>
              <a:t>Let's Practice in GA4 Demo accounts</a:t>
            </a:r>
            <a:endParaRPr lang="en-US" dirty="0"/>
          </a:p>
        </p:txBody>
      </p:sp>
      <p:sp>
        <p:nvSpPr>
          <p:cNvPr id="3" name="Content Placeholder 2">
            <a:extLst>
              <a:ext uri="{FF2B5EF4-FFF2-40B4-BE49-F238E27FC236}">
                <a16:creationId xmlns:a16="http://schemas.microsoft.com/office/drawing/2014/main" id="{8DDB9DF9-E5CC-98E6-BBD0-FC9104C4E5BD}"/>
              </a:ext>
            </a:extLst>
          </p:cNvPr>
          <p:cNvSpPr>
            <a:spLocks noGrp="1"/>
          </p:cNvSpPr>
          <p:nvPr>
            <p:ph idx="1"/>
          </p:nvPr>
        </p:nvSpPr>
        <p:spPr/>
        <p:txBody>
          <a:bodyPr vert="horz" lIns="91440" tIns="45720" rIns="91440" bIns="45720" rtlCol="0" anchor="t">
            <a:normAutofit/>
          </a:bodyPr>
          <a:lstStyle/>
          <a:p>
            <a:pPr marL="0" indent="0">
              <a:buNone/>
            </a:pPr>
            <a:r>
              <a:rPr lang="en-US" dirty="0">
                <a:latin typeface="Bahnschrift SemiLight"/>
              </a:rPr>
              <a:t>Access to Google GA4 demo account</a:t>
            </a:r>
          </a:p>
          <a:p>
            <a:pPr marL="0" indent="0">
              <a:buNone/>
            </a:pPr>
            <a:endParaRPr lang="en-US" dirty="0">
              <a:latin typeface="Bahnschrift SemiLight"/>
            </a:endParaRPr>
          </a:p>
          <a:p>
            <a:pPr marL="0" indent="0">
              <a:buNone/>
            </a:pPr>
            <a:r>
              <a:rPr lang="en-US" dirty="0">
                <a:latin typeface="Bahnschrift SemiLight"/>
                <a:hlinkClick r:id="rId3"/>
              </a:rPr>
              <a:t>https://support.google.com/analytics/answer/10993011?hl=en</a:t>
            </a:r>
            <a:r>
              <a:rPr lang="en-US" dirty="0">
                <a:latin typeface="Bahnschrift SemiLight"/>
              </a:rPr>
              <a:t> </a:t>
            </a:r>
            <a:endParaRPr lang="en-US"/>
          </a:p>
          <a:p>
            <a:endParaRPr lang="en-US" dirty="0"/>
          </a:p>
          <a:p>
            <a:pPr marL="0" indent="0">
              <a:buNone/>
            </a:pPr>
            <a:r>
              <a:rPr lang="en-US" dirty="0">
                <a:latin typeface="Bahnschrift SemiLight"/>
              </a:rPr>
              <a:t>For </a:t>
            </a:r>
          </a:p>
          <a:p>
            <a:pPr marL="0" indent="0">
              <a:buNone/>
            </a:pPr>
            <a:endParaRPr lang="en-US" dirty="0">
              <a:latin typeface="Bahnschrift SemiLight"/>
            </a:endParaRPr>
          </a:p>
          <a:p>
            <a:pPr marL="0" indent="0">
              <a:buNone/>
            </a:pPr>
            <a:r>
              <a:rPr lang="en-US" dirty="0">
                <a:latin typeface="Bahnschrift SemiLight"/>
              </a:rPr>
              <a:t>Google Merch Shop </a:t>
            </a:r>
            <a:r>
              <a:rPr lang="en-US" dirty="0">
                <a:latin typeface="Bahnschrift SemiLight"/>
                <a:hlinkClick r:id="rId4"/>
              </a:rPr>
              <a:t>https://shop.merch.google/</a:t>
            </a:r>
            <a:r>
              <a:rPr lang="en-US" dirty="0">
                <a:latin typeface="Bahnschrift SemiLight"/>
              </a:rPr>
              <a:t> </a:t>
            </a:r>
            <a:endParaRPr lang="en-US"/>
          </a:p>
        </p:txBody>
      </p:sp>
    </p:spTree>
    <p:extLst>
      <p:ext uri="{BB962C8B-B14F-4D97-AF65-F5344CB8AC3E}">
        <p14:creationId xmlns:p14="http://schemas.microsoft.com/office/powerpoint/2010/main" val="2031909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1C67-6B2D-2014-DF36-A7A195AADEC3}"/>
              </a:ext>
            </a:extLst>
          </p:cNvPr>
          <p:cNvSpPr>
            <a:spLocks noGrp="1"/>
          </p:cNvSpPr>
          <p:nvPr>
            <p:ph type="title"/>
          </p:nvPr>
        </p:nvSpPr>
        <p:spPr/>
        <p:txBody>
          <a:bodyPr/>
          <a:lstStyle/>
          <a:p>
            <a:r>
              <a:rPr lang="en-US" dirty="0">
                <a:latin typeface="Bahnschrift SemiBold"/>
              </a:rPr>
              <a:t>Demo</a:t>
            </a:r>
            <a:endParaRPr lang="en-US" dirty="0"/>
          </a:p>
        </p:txBody>
      </p:sp>
      <p:sp>
        <p:nvSpPr>
          <p:cNvPr id="3" name="Content Placeholder 2">
            <a:extLst>
              <a:ext uri="{FF2B5EF4-FFF2-40B4-BE49-F238E27FC236}">
                <a16:creationId xmlns:a16="http://schemas.microsoft.com/office/drawing/2014/main" id="{65914639-F609-CFDC-E947-2A6CE4B8C3B1}"/>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dirty="0">
                <a:latin typeface="Bahnschrift SemiLight"/>
              </a:rPr>
              <a:t>In the Google DEMO account (GA4), get the following information (about September 2024): </a:t>
            </a:r>
            <a:endParaRPr lang="en-US" dirty="0"/>
          </a:p>
          <a:p>
            <a:r>
              <a:rPr lang="en-US" dirty="0">
                <a:latin typeface="Bahnschrift SemiLight"/>
              </a:rPr>
              <a:t>How many new users are there this month? </a:t>
            </a:r>
          </a:p>
          <a:p>
            <a:r>
              <a:rPr lang="en-US" dirty="0">
                <a:latin typeface="Bahnschrift SemiLight"/>
              </a:rPr>
              <a:t>The number of tablet purchases? </a:t>
            </a:r>
          </a:p>
          <a:p>
            <a:r>
              <a:rPr lang="en-US" dirty="0">
                <a:latin typeface="Bahnschrift SemiLight"/>
              </a:rPr>
              <a:t>How many sessions were generated by Organic Search? </a:t>
            </a:r>
          </a:p>
          <a:p>
            <a:r>
              <a:rPr lang="en-US" dirty="0">
                <a:latin typeface="Bahnschrift SemiLight"/>
              </a:rPr>
              <a:t>Which product was the most popular? </a:t>
            </a:r>
          </a:p>
          <a:p>
            <a:r>
              <a:rPr lang="en-US" dirty="0">
                <a:latin typeface="Bahnschrift SemiLight"/>
              </a:rPr>
              <a:t>What is the URL of the first page of the session? </a:t>
            </a:r>
          </a:p>
          <a:p>
            <a:r>
              <a:rPr lang="en-US" dirty="0">
                <a:latin typeface="Bahnschrift SemiLight"/>
              </a:rPr>
              <a:t>Most popular (after the homepage)? </a:t>
            </a:r>
          </a:p>
          <a:p>
            <a:r>
              <a:rPr lang="en-US" dirty="0">
                <a:latin typeface="Bahnschrift SemiLight"/>
              </a:rPr>
              <a:t>Looking at the traffic, what's the most popular source of traffic? </a:t>
            </a:r>
          </a:p>
          <a:p>
            <a:r>
              <a:rPr lang="en-US" dirty="0">
                <a:latin typeface="Bahnschrift SemiLight"/>
              </a:rPr>
              <a:t>What is the revenue of the product with the best add-to-cart rate per view? </a:t>
            </a:r>
          </a:p>
          <a:p>
            <a:r>
              <a:rPr lang="en-US" dirty="0">
                <a:latin typeface="Bahnschrift SemiLight"/>
              </a:rPr>
              <a:t>Which browser (and version) has a problematic engagement rate? </a:t>
            </a:r>
          </a:p>
        </p:txBody>
      </p:sp>
    </p:spTree>
    <p:extLst>
      <p:ext uri="{BB962C8B-B14F-4D97-AF65-F5344CB8AC3E}">
        <p14:creationId xmlns:p14="http://schemas.microsoft.com/office/powerpoint/2010/main" val="2453433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7226-E3A7-34C3-D521-1F0CF8127F87}"/>
              </a:ext>
            </a:extLst>
          </p:cNvPr>
          <p:cNvSpPr>
            <a:spLocks noGrp="1"/>
          </p:cNvSpPr>
          <p:nvPr>
            <p:ph type="title"/>
          </p:nvPr>
        </p:nvSpPr>
        <p:spPr/>
        <p:txBody>
          <a:bodyPr/>
          <a:lstStyle/>
          <a:p>
            <a:r>
              <a:rPr lang="en-US" dirty="0"/>
              <a:t>Setting goals </a:t>
            </a:r>
          </a:p>
        </p:txBody>
      </p:sp>
      <p:sp>
        <p:nvSpPr>
          <p:cNvPr id="3" name="Content Placeholder 2">
            <a:extLst>
              <a:ext uri="{FF2B5EF4-FFF2-40B4-BE49-F238E27FC236}">
                <a16:creationId xmlns:a16="http://schemas.microsoft.com/office/drawing/2014/main" id="{FAB537DA-BED8-E963-4A49-EBED58C6229A}"/>
              </a:ext>
            </a:extLst>
          </p:cNvPr>
          <p:cNvSpPr>
            <a:spLocks noGrp="1"/>
          </p:cNvSpPr>
          <p:nvPr>
            <p:ph idx="1"/>
          </p:nvPr>
        </p:nvSpPr>
        <p:spPr/>
        <p:txBody>
          <a:bodyPr vert="horz" lIns="91440" tIns="45720" rIns="91440" bIns="45720" rtlCol="0" anchor="t">
            <a:normAutofit/>
          </a:bodyPr>
          <a:lstStyle/>
          <a:p>
            <a:r>
              <a:rPr lang="en-US" dirty="0">
                <a:latin typeface="Bahnschrift SemiLight"/>
              </a:rPr>
              <a:t>100% of events can become conversions </a:t>
            </a:r>
          </a:p>
          <a:p>
            <a:r>
              <a:rPr lang="en-US" dirty="0">
                <a:latin typeface="Bahnschrift SemiLight"/>
              </a:rPr>
              <a:t>MIC = Micro-conversions are all actions by your users that lead to a macro-conversion. </a:t>
            </a:r>
          </a:p>
          <a:p>
            <a:r>
              <a:rPr lang="en-US" dirty="0">
                <a:latin typeface="Bahnschrift SemiLight"/>
              </a:rPr>
              <a:t>MAC = Macro conversions are all actions taken by your users that earn you a profit. </a:t>
            </a:r>
          </a:p>
        </p:txBody>
      </p:sp>
    </p:spTree>
    <p:extLst>
      <p:ext uri="{BB962C8B-B14F-4D97-AF65-F5344CB8AC3E}">
        <p14:creationId xmlns:p14="http://schemas.microsoft.com/office/powerpoint/2010/main" val="2100040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E0A4-9D6B-6F19-7D4A-AD981D970EEB}"/>
              </a:ext>
            </a:extLst>
          </p:cNvPr>
          <p:cNvSpPr>
            <a:spLocks noGrp="1"/>
          </p:cNvSpPr>
          <p:nvPr>
            <p:ph type="title"/>
          </p:nvPr>
        </p:nvSpPr>
        <p:spPr/>
        <p:txBody>
          <a:bodyPr/>
          <a:lstStyle/>
          <a:p>
            <a:r>
              <a:rPr lang="en-US" dirty="0">
                <a:latin typeface="Bahnschrift SemiBold"/>
              </a:rPr>
              <a:t>Events in GA4 specific to ecommerce  </a:t>
            </a:r>
            <a:endParaRPr lang="en-US"/>
          </a:p>
        </p:txBody>
      </p:sp>
      <p:sp>
        <p:nvSpPr>
          <p:cNvPr id="5" name="object 6">
            <a:extLst>
              <a:ext uri="{FF2B5EF4-FFF2-40B4-BE49-F238E27FC236}">
                <a16:creationId xmlns:a16="http://schemas.microsoft.com/office/drawing/2014/main" id="{95ECEFC7-162D-7642-1F04-E733BAA48BA8}"/>
              </a:ext>
            </a:extLst>
          </p:cNvPr>
          <p:cNvSpPr txBox="1"/>
          <p:nvPr/>
        </p:nvSpPr>
        <p:spPr>
          <a:xfrm>
            <a:off x="2014138" y="1535250"/>
            <a:ext cx="1047327" cy="694267"/>
          </a:xfrm>
          <a:prstGeom prst="rect">
            <a:avLst/>
          </a:prstGeom>
        </p:spPr>
        <p:txBody>
          <a:bodyPr vert="horz" wrap="square" lIns="0" tIns="123613" rIns="0" bIns="0" rtlCol="0">
            <a:noAutofit/>
          </a:bodyPr>
          <a:lstStyle/>
          <a:p>
            <a:pPr marR="7620" algn="r" rtl="0">
              <a:lnSpc>
                <a:spcPct val="100000"/>
              </a:lnSpc>
              <a:spcBef>
                <a:spcPts val="973"/>
              </a:spcBef>
            </a:pPr>
            <a:r>
              <a:rPr lang="en" sz="1467" b="0" i="0" u="none" strike="noStrike" spc="-113">
                <a:latin typeface="Arial Black"/>
                <a:cs typeface="Arial Black"/>
              </a:rPr>
              <a:t>Event</a:t>
            </a:r>
            <a:endParaRPr sz="1467">
              <a:latin typeface="Arial Black"/>
              <a:cs typeface="Arial Black"/>
            </a:endParaRPr>
          </a:p>
          <a:p>
            <a:pPr marR="6773" algn="r" rtl="0">
              <a:lnSpc>
                <a:spcPct val="100000"/>
              </a:lnSpc>
              <a:spcBef>
                <a:spcPts val="840"/>
              </a:spcBef>
            </a:pPr>
            <a:r>
              <a:rPr lang="en" sz="1467" b="0" i="0" u="none" strike="noStrike" spc="-13">
                <a:solidFill>
                  <a:srgbClr val="0097A7"/>
                </a:solidFill>
                <a:latin typeface="Arial Black"/>
                <a:cs typeface="Arial Black"/>
              </a:rPr>
              <a:t>click</a:t>
            </a:r>
            <a:endParaRPr sz="1467">
              <a:latin typeface="Arial Black"/>
              <a:cs typeface="Arial Black"/>
            </a:endParaRPr>
          </a:p>
        </p:txBody>
      </p:sp>
      <p:sp>
        <p:nvSpPr>
          <p:cNvPr id="7" name="object 7">
            <a:extLst>
              <a:ext uri="{FF2B5EF4-FFF2-40B4-BE49-F238E27FC236}">
                <a16:creationId xmlns:a16="http://schemas.microsoft.com/office/drawing/2014/main" id="{4C186063-0607-5D29-372C-81F0B268F10C}"/>
              </a:ext>
            </a:extLst>
          </p:cNvPr>
          <p:cNvSpPr txBox="1"/>
          <p:nvPr/>
        </p:nvSpPr>
        <p:spPr>
          <a:xfrm>
            <a:off x="3483993" y="1535250"/>
            <a:ext cx="7789333" cy="5118947"/>
          </a:xfrm>
          <a:prstGeom prst="rect">
            <a:avLst/>
          </a:prstGeom>
        </p:spPr>
        <p:txBody>
          <a:bodyPr vert="horz" wrap="square" lIns="0" tIns="123613" rIns="0" bIns="0" rtlCol="0" anchor="t">
            <a:noAutofit/>
          </a:bodyPr>
          <a:lstStyle/>
          <a:p>
            <a:pPr marL="16510" rtl="0">
              <a:lnSpc>
                <a:spcPct val="100000"/>
              </a:lnSpc>
              <a:spcBef>
                <a:spcPts val="973"/>
              </a:spcBef>
            </a:pPr>
            <a:r>
              <a:rPr lang="en" sz="1450" b="0" i="0" u="none" strike="noStrike" spc="-107" dirty="0">
                <a:latin typeface="Arial Black"/>
                <a:cs typeface="Arial Black"/>
              </a:rPr>
              <a:t>Trigger condition</a:t>
            </a:r>
            <a:endParaRPr lang="en-US" sz="1450" dirty="0">
              <a:latin typeface="Arial Black"/>
              <a:cs typeface="Arial Black"/>
            </a:endParaRPr>
          </a:p>
          <a:p>
            <a:pPr marL="16510" marR="102235" rtl="0">
              <a:lnSpc>
                <a:spcPct val="113599"/>
              </a:lnSpc>
              <a:spcBef>
                <a:spcPts val="600"/>
              </a:spcBef>
            </a:pPr>
            <a:r>
              <a:rPr lang="en" sz="1450" b="0" i="0" u="none" strike="noStrike" dirty="0">
                <a:solidFill>
                  <a:srgbClr val="1F1F1F"/>
                </a:solidFill>
                <a:latin typeface="URW Gothic"/>
                <a:cs typeface="URW Gothic"/>
              </a:rPr>
              <a:t>Every time a user clicks on a link to a domain other than the current one.</a:t>
            </a:r>
            <a:endParaRPr sz="1450" dirty="0">
              <a:latin typeface="URW Gothic"/>
              <a:cs typeface="URW Gothic"/>
            </a:endParaRPr>
          </a:p>
          <a:p>
            <a:pPr marL="16510" rtl="0">
              <a:lnSpc>
                <a:spcPct val="100000"/>
              </a:lnSpc>
              <a:spcBef>
                <a:spcPts val="993"/>
              </a:spcBef>
            </a:pPr>
            <a:r>
              <a:rPr lang="en" sz="1450" b="0" i="0" u="none" strike="noStrike" spc="-13" dirty="0">
                <a:solidFill>
                  <a:srgbClr val="1F1F1F"/>
                </a:solidFill>
                <a:latin typeface="URW Gothic"/>
                <a:cs typeface="URW Gothic"/>
              </a:rPr>
              <a:t>When a user clicks on a link to a file</a:t>
            </a:r>
            <a:endParaRPr sz="1450" dirty="0">
              <a:latin typeface="URW Gothic"/>
              <a:cs typeface="URW Gothic"/>
            </a:endParaRPr>
          </a:p>
          <a:p>
            <a:pPr marL="16510" marR="6350" rtl="0">
              <a:lnSpc>
                <a:spcPct val="113599"/>
              </a:lnSpc>
              <a:spcBef>
                <a:spcPts val="767"/>
              </a:spcBef>
            </a:pPr>
            <a:r>
              <a:rPr lang="en" sz="1450" b="0" i="0" u="none" strike="noStrike" dirty="0">
                <a:solidFill>
                  <a:srgbClr val="1F1F1F"/>
                </a:solidFill>
                <a:latin typeface="URW Gothic"/>
                <a:cs typeface="URW Gothic"/>
              </a:rPr>
              <a:t>Each time the page loads or the active site changes the state of the browsing history.</a:t>
            </a:r>
            <a:endParaRPr sz="1450" dirty="0">
              <a:latin typeface="URW Gothic"/>
              <a:cs typeface="URW Gothic"/>
            </a:endParaRPr>
          </a:p>
          <a:p>
            <a:pPr marL="16510" marR="707390" rtl="0">
              <a:lnSpc>
                <a:spcPct val="113599"/>
              </a:lnSpc>
              <a:spcBef>
                <a:spcPts val="753"/>
              </a:spcBef>
            </a:pPr>
            <a:r>
              <a:rPr lang="en" sz="1450" b="0" i="0" u="none" strike="noStrike" dirty="0">
                <a:solidFill>
                  <a:srgbClr val="1F1F1F"/>
                </a:solidFill>
                <a:latin typeface="URW Gothic"/>
                <a:cs typeface="URW Gothic"/>
              </a:rPr>
              <a:t>The first time a user accesses the bottom of each page, i.e. when a vertical depth of 90% becomes visible.</a:t>
            </a:r>
            <a:endParaRPr sz="1450" dirty="0">
              <a:latin typeface="URW Gothic"/>
              <a:cs typeface="URW Gothic"/>
            </a:endParaRPr>
          </a:p>
          <a:p>
            <a:pPr marL="16510" rtl="0">
              <a:lnSpc>
                <a:spcPct val="100000"/>
              </a:lnSpc>
              <a:spcBef>
                <a:spcPts val="993"/>
              </a:spcBef>
            </a:pPr>
            <a:r>
              <a:rPr lang="en" sz="1450" b="0" i="0" u="none" strike="noStrike" spc="-13" dirty="0">
                <a:solidFill>
                  <a:srgbClr val="1F1F1F"/>
                </a:solidFill>
                <a:latin typeface="URW Gothic"/>
                <a:cs typeface="URW Gothic"/>
              </a:rPr>
              <a:t>When a user interacts with the application or website.</a:t>
            </a:r>
            <a:endParaRPr sz="1450" dirty="0">
              <a:latin typeface="URW Gothic"/>
              <a:cs typeface="URW Gothic"/>
            </a:endParaRPr>
          </a:p>
          <a:p>
            <a:pPr marL="16510" marR="308610" rtl="0">
              <a:lnSpc>
                <a:spcPct val="113599"/>
              </a:lnSpc>
              <a:spcBef>
                <a:spcPts val="767"/>
              </a:spcBef>
            </a:pPr>
            <a:r>
              <a:rPr lang="en" sz="1450" b="0" i="0" u="none" strike="noStrike" spc="-13" dirty="0">
                <a:solidFill>
                  <a:srgbClr val="1F1F1F"/>
                </a:solidFill>
                <a:latin typeface="URW Gothic"/>
                <a:cs typeface="URW Gothic"/>
              </a:rPr>
              <a:t>When the application is running in the foreground or the web page is active for at least one second.</a:t>
            </a:r>
            <a:endParaRPr sz="1450" dirty="0">
              <a:latin typeface="URW Gothic"/>
              <a:cs typeface="URW Gothic"/>
            </a:endParaRPr>
          </a:p>
          <a:p>
            <a:pPr marL="16510" rtl="0">
              <a:lnSpc>
                <a:spcPct val="100000"/>
              </a:lnSpc>
              <a:spcBef>
                <a:spcPts val="993"/>
              </a:spcBef>
            </a:pPr>
            <a:r>
              <a:rPr lang="en" sz="1450" b="0" i="0" u="none" strike="noStrike" spc="-13" dirty="0">
                <a:solidFill>
                  <a:srgbClr val="1F1F1F"/>
                </a:solidFill>
                <a:latin typeface="URW Gothic"/>
                <a:cs typeface="URW Gothic"/>
              </a:rPr>
              <a:t>When the video ends.</a:t>
            </a:r>
            <a:endParaRPr sz="1450" dirty="0">
              <a:latin typeface="URW Gothic"/>
              <a:cs typeface="URW Gothic"/>
            </a:endParaRPr>
          </a:p>
          <a:p>
            <a:pPr marL="16510" marR="1177925">
              <a:lnSpc>
                <a:spcPct val="156900"/>
              </a:lnSpc>
            </a:pPr>
            <a:r>
              <a:rPr lang="en" sz="1450" b="0" i="0" u="none" strike="noStrike" spc="-13" dirty="0">
                <a:solidFill>
                  <a:srgbClr val="1F1F1F"/>
                </a:solidFill>
                <a:latin typeface="URW Gothic"/>
                <a:cs typeface="URW Gothic"/>
              </a:rPr>
              <a:t>When video playback time exceeds 10%, 25%, 50% and 75%. </a:t>
            </a:r>
            <a:endParaRPr lang="en" sz="1450" dirty="0">
              <a:solidFill>
                <a:srgbClr val="000000"/>
              </a:solidFill>
              <a:latin typeface="URW Gothic"/>
              <a:cs typeface="URW Gothic"/>
            </a:endParaRPr>
          </a:p>
          <a:p>
            <a:pPr marL="16510" marR="1177925">
              <a:lnSpc>
                <a:spcPct val="156900"/>
              </a:lnSpc>
            </a:pPr>
            <a:r>
              <a:rPr lang="en" sz="1450" b="0" i="0" u="none" strike="noStrike" spc="-13" dirty="0">
                <a:solidFill>
                  <a:srgbClr val="1F1F1F"/>
                </a:solidFill>
                <a:latin typeface="URW Gothic"/>
                <a:cs typeface="URW Gothic"/>
              </a:rPr>
              <a:t>When video playback starts.</a:t>
            </a:r>
            <a:endParaRPr sz="1450" dirty="0">
              <a:latin typeface="URW Gothic"/>
              <a:cs typeface="URW Gothic"/>
            </a:endParaRPr>
          </a:p>
          <a:p>
            <a:pPr marL="16510" marR="606425" rtl="0">
              <a:lnSpc>
                <a:spcPct val="113599"/>
              </a:lnSpc>
              <a:spcBef>
                <a:spcPts val="767"/>
              </a:spcBef>
            </a:pPr>
            <a:r>
              <a:rPr lang="en" sz="1450" b="0" i="0" u="none" strike="noStrike" dirty="0">
                <a:solidFill>
                  <a:srgbClr val="1F1F1F"/>
                </a:solidFill>
                <a:latin typeface="URW Gothic"/>
                <a:cs typeface="URW Gothic"/>
              </a:rPr>
              <a:t>Each time a user performs a search on the site (this action is indicated by the presence of a URL query parameter).</a:t>
            </a:r>
            <a:endParaRPr sz="1450" dirty="0">
              <a:latin typeface="URW Gothic"/>
              <a:cs typeface="URW Gothic"/>
            </a:endParaRPr>
          </a:p>
        </p:txBody>
      </p:sp>
      <p:sp>
        <p:nvSpPr>
          <p:cNvPr id="9" name="object 8">
            <a:extLst>
              <a:ext uri="{FF2B5EF4-FFF2-40B4-BE49-F238E27FC236}">
                <a16:creationId xmlns:a16="http://schemas.microsoft.com/office/drawing/2014/main" id="{9BD53500-4B4E-0A65-38C9-7523B29C8905}"/>
              </a:ext>
            </a:extLst>
          </p:cNvPr>
          <p:cNvSpPr txBox="1"/>
          <p:nvPr/>
        </p:nvSpPr>
        <p:spPr>
          <a:xfrm>
            <a:off x="1761114" y="2228125"/>
            <a:ext cx="1300480" cy="735753"/>
          </a:xfrm>
          <a:prstGeom prst="rect">
            <a:avLst/>
          </a:prstGeom>
        </p:spPr>
        <p:txBody>
          <a:bodyPr vert="horz" wrap="square" lIns="0" tIns="16933" rIns="0" bIns="0" rtlCol="0">
            <a:noAutofit/>
          </a:bodyPr>
          <a:lstStyle/>
          <a:p>
            <a:pPr marL="284473" marR="6773" indent="-268387" rtl="0">
              <a:lnSpc>
                <a:spcPct val="156900"/>
              </a:lnSpc>
              <a:spcBef>
                <a:spcPts val="133"/>
              </a:spcBef>
            </a:pPr>
            <a:r>
              <a:rPr lang="en" sz="1467" b="0" i="0" u="none" strike="noStrike" spc="-93">
                <a:solidFill>
                  <a:srgbClr val="0097A7"/>
                </a:solidFill>
                <a:latin typeface="Arial Black"/>
                <a:cs typeface="Arial Black"/>
              </a:rPr>
              <a:t>file_download page_view</a:t>
            </a:r>
            <a:endParaRPr sz="1467">
              <a:latin typeface="Arial Black"/>
              <a:cs typeface="Arial Black"/>
            </a:endParaRPr>
          </a:p>
        </p:txBody>
      </p:sp>
      <p:sp>
        <p:nvSpPr>
          <p:cNvPr id="11" name="object 9">
            <a:extLst>
              <a:ext uri="{FF2B5EF4-FFF2-40B4-BE49-F238E27FC236}">
                <a16:creationId xmlns:a16="http://schemas.microsoft.com/office/drawing/2014/main" id="{D94E57C2-F978-2C8C-EF78-3F5118CDFDA9}"/>
              </a:ext>
            </a:extLst>
          </p:cNvPr>
          <p:cNvSpPr txBox="1"/>
          <p:nvPr/>
        </p:nvSpPr>
        <p:spPr>
          <a:xfrm>
            <a:off x="2542056" y="3173577"/>
            <a:ext cx="502920" cy="257387"/>
          </a:xfrm>
          <a:prstGeom prst="rect">
            <a:avLst/>
          </a:prstGeom>
        </p:spPr>
        <p:txBody>
          <a:bodyPr vert="horz" wrap="square" lIns="0" tIns="16933" rIns="0" bIns="0" rtlCol="0">
            <a:noAutofit/>
          </a:bodyPr>
          <a:lstStyle/>
          <a:p>
            <a:pPr marL="16933" rtl="0">
              <a:lnSpc>
                <a:spcPct val="100000"/>
              </a:lnSpc>
              <a:spcBef>
                <a:spcPts val="133"/>
              </a:spcBef>
            </a:pPr>
            <a:r>
              <a:rPr lang="en" sz="1467" b="0" i="0" u="none" strike="noStrike" spc="-133">
                <a:solidFill>
                  <a:srgbClr val="0097A7"/>
                </a:solidFill>
                <a:latin typeface="Arial Black"/>
                <a:cs typeface="Arial Black"/>
              </a:rPr>
              <a:t>scroll</a:t>
            </a:r>
            <a:endParaRPr sz="1467">
              <a:latin typeface="Arial Black"/>
              <a:cs typeface="Arial Black"/>
            </a:endParaRPr>
          </a:p>
        </p:txBody>
      </p:sp>
      <p:sp>
        <p:nvSpPr>
          <p:cNvPr id="13" name="object 10">
            <a:extLst>
              <a:ext uri="{FF2B5EF4-FFF2-40B4-BE49-F238E27FC236}">
                <a16:creationId xmlns:a16="http://schemas.microsoft.com/office/drawing/2014/main" id="{C005CD4B-A83D-BEB5-10DC-D60338872B34}"/>
              </a:ext>
            </a:extLst>
          </p:cNvPr>
          <p:cNvSpPr txBox="1"/>
          <p:nvPr/>
        </p:nvSpPr>
        <p:spPr>
          <a:xfrm>
            <a:off x="1386463" y="3555705"/>
            <a:ext cx="1678940" cy="735753"/>
          </a:xfrm>
          <a:prstGeom prst="rect">
            <a:avLst/>
          </a:prstGeom>
        </p:spPr>
        <p:txBody>
          <a:bodyPr vert="horz" wrap="square" lIns="0" tIns="16933" rIns="0" bIns="0" rtlCol="0">
            <a:noAutofit/>
          </a:bodyPr>
          <a:lstStyle/>
          <a:p>
            <a:pPr marL="16933" marR="6773" indent="535927" rtl="0">
              <a:lnSpc>
                <a:spcPct val="156900"/>
              </a:lnSpc>
              <a:spcBef>
                <a:spcPts val="133"/>
              </a:spcBef>
            </a:pPr>
            <a:r>
              <a:rPr lang="en" sz="1467" b="0" i="0" u="none" strike="noStrike" spc="-167">
                <a:solidFill>
                  <a:srgbClr val="0097A7"/>
                </a:solidFill>
                <a:latin typeface="Arial Black"/>
                <a:cs typeface="Arial Black"/>
              </a:rPr>
              <a:t>session_start user_engagement</a:t>
            </a:r>
            <a:endParaRPr sz="1467">
              <a:latin typeface="Arial Black"/>
              <a:cs typeface="Arial Black"/>
            </a:endParaRPr>
          </a:p>
        </p:txBody>
      </p:sp>
      <p:sp>
        <p:nvSpPr>
          <p:cNvPr id="15" name="object 11">
            <a:extLst>
              <a:ext uri="{FF2B5EF4-FFF2-40B4-BE49-F238E27FC236}">
                <a16:creationId xmlns:a16="http://schemas.microsoft.com/office/drawing/2014/main" id="{44B51592-1216-E6E5-16B7-F7B5C66E997E}"/>
              </a:ext>
            </a:extLst>
          </p:cNvPr>
          <p:cNvSpPr txBox="1"/>
          <p:nvPr/>
        </p:nvSpPr>
        <p:spPr>
          <a:xfrm>
            <a:off x="950082" y="4478969"/>
            <a:ext cx="2127352" cy="1437640"/>
          </a:xfrm>
          <a:prstGeom prst="rect">
            <a:avLst/>
          </a:prstGeom>
        </p:spPr>
        <p:txBody>
          <a:bodyPr vert="horz" wrap="square" lIns="0" tIns="16933" rIns="0" bIns="0" rtlCol="0">
            <a:noAutofit/>
          </a:bodyPr>
          <a:lstStyle/>
          <a:p>
            <a:pPr marL="16933" marR="6773" indent="293786" algn="r" rtl="0">
              <a:lnSpc>
                <a:spcPct val="156900"/>
              </a:lnSpc>
              <a:spcBef>
                <a:spcPts val="133"/>
              </a:spcBef>
            </a:pPr>
            <a:r>
              <a:rPr lang="en" sz="1467" b="0" i="0" u="none" strike="noStrike" spc="-80">
                <a:solidFill>
                  <a:srgbClr val="0097A7"/>
                </a:solidFill>
                <a:latin typeface="Arial Black"/>
                <a:cs typeface="Arial Black"/>
              </a:rPr>
              <a:t>video_complete video_progress video_start view_search_results</a:t>
            </a:r>
            <a:endParaRPr sz="1467">
              <a:latin typeface="Arial Black"/>
              <a:cs typeface="Arial Black"/>
            </a:endParaRPr>
          </a:p>
        </p:txBody>
      </p:sp>
    </p:spTree>
    <p:extLst>
      <p:ext uri="{BB962C8B-B14F-4D97-AF65-F5344CB8AC3E}">
        <p14:creationId xmlns:p14="http://schemas.microsoft.com/office/powerpoint/2010/main" val="298140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79FD-DBEB-291D-2625-7C84F6AE7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2855AB-8164-1159-B10F-A1E17AF51C29}"/>
              </a:ext>
            </a:extLst>
          </p:cNvPr>
          <p:cNvSpPr>
            <a:spLocks noGrp="1"/>
          </p:cNvSpPr>
          <p:nvPr>
            <p:ph type="title"/>
          </p:nvPr>
        </p:nvSpPr>
        <p:spPr/>
        <p:txBody>
          <a:bodyPr/>
          <a:lstStyle/>
          <a:p>
            <a:r>
              <a:rPr lang="en-US" dirty="0">
                <a:latin typeface="Bahnschrift SemiBold"/>
              </a:rPr>
              <a:t>Events in GA4 specific to ecommerce  </a:t>
            </a:r>
            <a:endParaRPr lang="en-US"/>
          </a:p>
        </p:txBody>
      </p:sp>
      <p:sp>
        <p:nvSpPr>
          <p:cNvPr id="4" name="object 6">
            <a:extLst>
              <a:ext uri="{FF2B5EF4-FFF2-40B4-BE49-F238E27FC236}">
                <a16:creationId xmlns:a16="http://schemas.microsoft.com/office/drawing/2014/main" id="{9D6BDFE9-43C0-178A-375B-83552D5C8DD9}"/>
              </a:ext>
            </a:extLst>
          </p:cNvPr>
          <p:cNvSpPr txBox="1"/>
          <p:nvPr/>
        </p:nvSpPr>
        <p:spPr>
          <a:xfrm>
            <a:off x="1300892" y="1574969"/>
            <a:ext cx="2349450" cy="5647267"/>
          </a:xfrm>
          <a:prstGeom prst="rect">
            <a:avLst/>
          </a:prstGeom>
        </p:spPr>
        <p:txBody>
          <a:bodyPr vert="horz" wrap="square" lIns="0" tIns="16933" rIns="0" bIns="0" rtlCol="0">
            <a:noAutofit/>
          </a:bodyPr>
          <a:lstStyle/>
          <a:p>
            <a:pPr marL="16933" marR="6773" indent="684936" algn="r" rtl="0">
              <a:lnSpc>
                <a:spcPct val="156900"/>
              </a:lnSpc>
              <a:spcBef>
                <a:spcPts val="133"/>
              </a:spcBef>
            </a:pPr>
            <a:r>
              <a:rPr lang="en" sz="1467" b="0" i="0" u="none" strike="noStrike" spc="-127">
                <a:latin typeface="Arial Black"/>
                <a:cs typeface="Arial Black"/>
              </a:rPr>
              <a:t>Event </a:t>
            </a:r>
            <a:r>
              <a:rPr lang="en" sz="1467" b="0" i="0" u="none" strike="noStrike" spc="-13">
                <a:solidFill>
                  <a:srgbClr val="0097A7"/>
                </a:solidFill>
                <a:latin typeface="Arial Black"/>
                <a:cs typeface="Arial Black"/>
                <a:hlinkClick r:id="rId3"/>
              </a:rPr>
              <a:t>generate_lead</a:t>
            </a:r>
            <a:r>
              <a:rPr lang="en" sz="1467" b="0" i="0" u="none" strike="noStrike" spc="-13">
                <a:solidFill>
                  <a:srgbClr val="0097A7"/>
                </a:solidFill>
                <a:latin typeface="Arial Black"/>
                <a:cs typeface="Arial Black"/>
              </a:rPr>
              <a:t> </a:t>
            </a:r>
            <a:r>
              <a:rPr lang="en" sz="1467" b="0" i="0" u="none" strike="noStrike" spc="-47">
                <a:solidFill>
                  <a:srgbClr val="0097A7"/>
                </a:solidFill>
                <a:latin typeface="Arial Black"/>
                <a:cs typeface="Arial Black"/>
                <a:hlinkClick r:id="rId4"/>
              </a:rPr>
              <a:t>view_item_list</a:t>
            </a:r>
            <a:r>
              <a:rPr lang="en" sz="1467" b="0" i="0" u="none" strike="noStrike" spc="-47">
                <a:solidFill>
                  <a:srgbClr val="0097A7"/>
                </a:solidFill>
                <a:latin typeface="Arial Black"/>
                <a:cs typeface="Arial Black"/>
              </a:rPr>
              <a:t> </a:t>
            </a:r>
            <a:r>
              <a:rPr lang="en" sz="1467" b="0" i="0" u="none" strike="noStrike" spc="-13">
                <a:solidFill>
                  <a:srgbClr val="0097A7"/>
                </a:solidFill>
                <a:latin typeface="Arial Black"/>
                <a:cs typeface="Arial Black"/>
                <a:hlinkClick r:id="rId5"/>
              </a:rPr>
              <a:t>view_item</a:t>
            </a:r>
            <a:r>
              <a:rPr lang="en" sz="1467" b="0" i="0" u="none" strike="noStrike" spc="-13">
                <a:solidFill>
                  <a:srgbClr val="0097A7"/>
                </a:solidFill>
                <a:latin typeface="Arial Black"/>
                <a:cs typeface="Arial Black"/>
              </a:rPr>
              <a:t> </a:t>
            </a:r>
            <a:r>
              <a:rPr lang="en" sz="1467" b="0" i="0" u="none" strike="noStrike" spc="-13">
                <a:solidFill>
                  <a:srgbClr val="0097A7"/>
                </a:solidFill>
                <a:latin typeface="Arial Black"/>
                <a:cs typeface="Arial Black"/>
                <a:hlinkClick r:id="rId6"/>
              </a:rPr>
              <a:t>view_promotion</a:t>
            </a:r>
            <a:r>
              <a:rPr lang="en" sz="1467" b="0" i="0" u="none" strike="noStrike" spc="-13">
                <a:solidFill>
                  <a:srgbClr val="0097A7"/>
                </a:solidFill>
                <a:latin typeface="Arial Black"/>
                <a:cs typeface="Arial Black"/>
              </a:rPr>
              <a:t> </a:t>
            </a:r>
            <a:r>
              <a:rPr lang="en" sz="1467" b="0" i="0" u="none" strike="noStrike" spc="-13">
                <a:solidFill>
                  <a:srgbClr val="0097A7"/>
                </a:solidFill>
                <a:latin typeface="Arial Black"/>
                <a:cs typeface="Arial Black"/>
                <a:hlinkClick r:id="rId7"/>
              </a:rPr>
              <a:t>select_item</a:t>
            </a:r>
            <a:r>
              <a:rPr lang="en" sz="1467" b="0" i="0" u="none" strike="noStrike" spc="-13">
                <a:solidFill>
                  <a:srgbClr val="0097A7"/>
                </a:solidFill>
                <a:latin typeface="Arial Black"/>
                <a:cs typeface="Arial Black"/>
              </a:rPr>
              <a:t> </a:t>
            </a:r>
            <a:r>
              <a:rPr lang="en" sz="1467" b="0" i="0" u="none" strike="noStrike" spc="-47">
                <a:solidFill>
                  <a:srgbClr val="0097A7"/>
                </a:solidFill>
                <a:latin typeface="Arial Black"/>
                <a:cs typeface="Arial Black"/>
                <a:hlinkClick r:id="rId8"/>
              </a:rPr>
              <a:t>select_promotion</a:t>
            </a:r>
            <a:r>
              <a:rPr lang="en" sz="1467" b="0" i="0" u="none" strike="noStrike" spc="-47">
                <a:solidFill>
                  <a:srgbClr val="0097A7"/>
                </a:solidFill>
                <a:latin typeface="Arial Black"/>
                <a:cs typeface="Arial Black"/>
              </a:rPr>
              <a:t> </a:t>
            </a:r>
            <a:r>
              <a:rPr lang="en" sz="1467" b="0" i="0" u="none" strike="noStrike" spc="-47">
                <a:solidFill>
                  <a:srgbClr val="0097A7"/>
                </a:solidFill>
                <a:latin typeface="Arial Black"/>
                <a:cs typeface="Arial Black"/>
                <a:hlinkClick r:id="rId9"/>
              </a:rPr>
              <a:t>add_to_wishlist</a:t>
            </a:r>
            <a:r>
              <a:rPr lang="en" sz="1467" b="0" i="0" u="none" strike="noStrike" spc="-47">
                <a:solidFill>
                  <a:srgbClr val="0097A7"/>
                </a:solidFill>
                <a:latin typeface="Arial Black"/>
                <a:cs typeface="Arial Black"/>
              </a:rPr>
              <a:t> </a:t>
            </a:r>
            <a:r>
              <a:rPr lang="en" sz="1467" b="0" i="0" u="none" strike="noStrike" spc="-13">
                <a:solidFill>
                  <a:srgbClr val="0097A7"/>
                </a:solidFill>
                <a:latin typeface="Arial Black"/>
                <a:cs typeface="Arial Black"/>
                <a:hlinkClick r:id="rId10"/>
              </a:rPr>
              <a:t>add_to_cart</a:t>
            </a:r>
            <a:r>
              <a:rPr lang="en" sz="1467" b="0" i="0" u="none" strike="noStrike" spc="-13">
                <a:solidFill>
                  <a:srgbClr val="0097A7"/>
                </a:solidFill>
                <a:latin typeface="Arial Black"/>
                <a:cs typeface="Arial Black"/>
              </a:rPr>
              <a:t> </a:t>
            </a:r>
            <a:r>
              <a:rPr lang="en" sz="1467" b="0" i="0" u="none" strike="noStrike" spc="-13">
                <a:solidFill>
                  <a:srgbClr val="0097A7"/>
                </a:solidFill>
                <a:latin typeface="Arial Black"/>
                <a:cs typeface="Arial Black"/>
                <a:hlinkClick r:id="rId11"/>
              </a:rPr>
              <a:t>view_cart</a:t>
            </a:r>
            <a:r>
              <a:rPr lang="en" sz="1467" b="0" i="0" u="none" strike="noStrike" spc="-13">
                <a:solidFill>
                  <a:srgbClr val="0097A7"/>
                </a:solidFill>
                <a:latin typeface="Arial Black"/>
                <a:cs typeface="Arial Black"/>
              </a:rPr>
              <a:t> </a:t>
            </a:r>
            <a:r>
              <a:rPr lang="en" sz="1467" b="0" i="0" u="none" strike="noStrike" spc="-73">
                <a:solidFill>
                  <a:srgbClr val="0097A7"/>
                </a:solidFill>
                <a:latin typeface="Arial Black"/>
                <a:cs typeface="Arial Black"/>
                <a:hlinkClick r:id="rId12"/>
              </a:rPr>
              <a:t>remove_from_cart</a:t>
            </a:r>
            <a:r>
              <a:rPr lang="en" sz="1467" b="0" i="0" u="none" strike="noStrike" spc="-73">
                <a:solidFill>
                  <a:srgbClr val="0097A7"/>
                </a:solidFill>
                <a:latin typeface="Arial Black"/>
                <a:cs typeface="Arial Black"/>
              </a:rPr>
              <a:t> </a:t>
            </a:r>
            <a:r>
              <a:rPr lang="en" sz="1467" b="0" i="0" u="none" strike="noStrike" spc="-13">
                <a:solidFill>
                  <a:srgbClr val="0097A7"/>
                </a:solidFill>
                <a:latin typeface="Arial Black"/>
                <a:cs typeface="Arial Black"/>
                <a:hlinkClick r:id="rId13"/>
              </a:rPr>
              <a:t>begin_checkout</a:t>
            </a:r>
            <a:r>
              <a:rPr lang="en" sz="1467" b="0" i="0" u="none" strike="noStrike" spc="-13">
                <a:solidFill>
                  <a:srgbClr val="0097A7"/>
                </a:solidFill>
                <a:latin typeface="Arial Black"/>
                <a:cs typeface="Arial Black"/>
              </a:rPr>
              <a:t> </a:t>
            </a:r>
            <a:r>
              <a:rPr lang="en" sz="1467" b="0" i="0" u="none" strike="noStrike" spc="-73">
                <a:solidFill>
                  <a:srgbClr val="0097A7"/>
                </a:solidFill>
                <a:latin typeface="Arial Black"/>
                <a:cs typeface="Arial Black"/>
                <a:hlinkClick r:id="rId14"/>
              </a:rPr>
              <a:t>add_payment_info</a:t>
            </a:r>
            <a:r>
              <a:rPr lang="en" sz="1467" b="0" i="0" u="none" strike="noStrike" spc="-73">
                <a:solidFill>
                  <a:srgbClr val="0097A7"/>
                </a:solidFill>
                <a:latin typeface="Arial Black"/>
                <a:cs typeface="Arial Black"/>
              </a:rPr>
              <a:t> </a:t>
            </a:r>
            <a:r>
              <a:rPr lang="en" sz="1467" b="0" i="0" u="none" strike="noStrike" spc="-60">
                <a:solidFill>
                  <a:srgbClr val="0097A7"/>
                </a:solidFill>
                <a:latin typeface="Arial Black"/>
                <a:cs typeface="Arial Black"/>
                <a:hlinkClick r:id="rId15"/>
              </a:rPr>
              <a:t>add_shipping_info</a:t>
            </a:r>
            <a:endParaRPr sz="1467">
              <a:latin typeface="Arial Black"/>
              <a:cs typeface="Arial Black"/>
            </a:endParaRPr>
          </a:p>
          <a:p>
            <a:pPr marR="6773" algn="r" rtl="0">
              <a:lnSpc>
                <a:spcPct val="100000"/>
              </a:lnSpc>
              <a:spcBef>
                <a:spcPts val="1000"/>
              </a:spcBef>
            </a:pPr>
            <a:r>
              <a:rPr lang="en" sz="1467" b="0" i="0" u="none" strike="noStrike" spc="-13">
                <a:solidFill>
                  <a:srgbClr val="0097A7"/>
                </a:solidFill>
                <a:latin typeface="Arial Black"/>
                <a:cs typeface="Arial Black"/>
                <a:hlinkClick r:id="rId16"/>
              </a:rPr>
              <a:t>purchase</a:t>
            </a:r>
            <a:endParaRPr sz="1467">
              <a:latin typeface="Arial Black"/>
              <a:cs typeface="Arial Black"/>
            </a:endParaRPr>
          </a:p>
          <a:p>
            <a:pPr marR="6773" algn="r" rtl="0">
              <a:lnSpc>
                <a:spcPct val="100000"/>
              </a:lnSpc>
              <a:spcBef>
                <a:spcPts val="1000"/>
              </a:spcBef>
            </a:pPr>
            <a:r>
              <a:rPr lang="en" sz="1467" b="0" i="0" u="none" strike="noStrike" spc="-13">
                <a:solidFill>
                  <a:srgbClr val="0097A7"/>
                </a:solidFill>
                <a:latin typeface="Arial Black"/>
                <a:cs typeface="Arial Black"/>
                <a:hlinkClick r:id="rId17"/>
              </a:rPr>
              <a:t>refund</a:t>
            </a:r>
            <a:endParaRPr sz="1467">
              <a:latin typeface="Arial Black"/>
              <a:cs typeface="Arial Black"/>
            </a:endParaRPr>
          </a:p>
        </p:txBody>
      </p:sp>
      <p:sp>
        <p:nvSpPr>
          <p:cNvPr id="8" name="object 7">
            <a:extLst>
              <a:ext uri="{FF2B5EF4-FFF2-40B4-BE49-F238E27FC236}">
                <a16:creationId xmlns:a16="http://schemas.microsoft.com/office/drawing/2014/main" id="{D8B1BA46-0B5C-6F4A-BEB4-9D4CF60B3837}"/>
              </a:ext>
            </a:extLst>
          </p:cNvPr>
          <p:cNvSpPr txBox="1"/>
          <p:nvPr/>
        </p:nvSpPr>
        <p:spPr>
          <a:xfrm>
            <a:off x="4178525" y="1546954"/>
            <a:ext cx="8227732" cy="5647267"/>
          </a:xfrm>
          <a:prstGeom prst="rect">
            <a:avLst/>
          </a:prstGeom>
        </p:spPr>
        <p:txBody>
          <a:bodyPr vert="horz" wrap="square" lIns="0" tIns="143933" rIns="0" bIns="0" rtlCol="0" anchor="t">
            <a:noAutofit/>
          </a:bodyPr>
          <a:lstStyle/>
          <a:p>
            <a:pPr marL="16510" rtl="0">
              <a:lnSpc>
                <a:spcPct val="100000"/>
              </a:lnSpc>
              <a:spcBef>
                <a:spcPts val="1133"/>
              </a:spcBef>
            </a:pPr>
            <a:r>
              <a:rPr lang="en" sz="1450" b="0" i="0" u="none" strike="noStrike" spc="-107" dirty="0">
                <a:latin typeface="Arial Black"/>
                <a:cs typeface="Arial Black"/>
              </a:rPr>
              <a:t>Trigger condition</a:t>
            </a:r>
            <a:endParaRPr lang="en-US" sz="1450" dirty="0">
              <a:latin typeface="Arial Black"/>
              <a:cs typeface="Arial Black"/>
            </a:endParaRPr>
          </a:p>
          <a:p>
            <a:pPr marL="16510" marR="6350">
              <a:lnSpc>
                <a:spcPct val="156900"/>
              </a:lnSpc>
            </a:pPr>
            <a:r>
              <a:rPr lang="en" sz="1450" b="0" i="0" u="none" strike="noStrike" dirty="0">
                <a:latin typeface="URW Gothic"/>
                <a:cs typeface="URW Gothic"/>
              </a:rPr>
              <a:t>A user sends a form or a request for information. </a:t>
            </a:r>
            <a:endParaRPr lang="en" sz="1450" dirty="0">
              <a:latin typeface="URW Gothic"/>
              <a:cs typeface="URW Gothic"/>
            </a:endParaRPr>
          </a:p>
          <a:p>
            <a:pPr marL="16510" marR="6350">
              <a:lnSpc>
                <a:spcPct val="156900"/>
              </a:lnSpc>
            </a:pPr>
            <a:r>
              <a:rPr lang="en" sz="1450" b="0" i="0" u="none" strike="noStrike" dirty="0">
                <a:latin typeface="URW Gothic"/>
                <a:cs typeface="URW Gothic"/>
              </a:rPr>
              <a:t>A user consults a list of items/offers.</a:t>
            </a:r>
            <a:endParaRPr sz="1450" dirty="0">
              <a:latin typeface="URW Gothic"/>
              <a:cs typeface="URW Gothic"/>
            </a:endParaRPr>
          </a:p>
          <a:p>
            <a:pPr marL="16510" rtl="0">
              <a:lnSpc>
                <a:spcPct val="100000"/>
              </a:lnSpc>
              <a:spcBef>
                <a:spcPts val="1000"/>
              </a:spcBef>
            </a:pPr>
            <a:r>
              <a:rPr lang="en" sz="1450" b="0" i="0" u="none" strike="noStrike" dirty="0">
                <a:latin typeface="URW Gothic"/>
                <a:cs typeface="URW Gothic"/>
              </a:rPr>
              <a:t>A user consults an element.</a:t>
            </a:r>
            <a:endParaRPr sz="1450" dirty="0">
              <a:latin typeface="URW Gothic"/>
              <a:cs typeface="URW Gothic"/>
            </a:endParaRPr>
          </a:p>
          <a:p>
            <a:pPr marL="16510" rtl="0">
              <a:lnSpc>
                <a:spcPct val="100000"/>
              </a:lnSpc>
              <a:spcBef>
                <a:spcPts val="1007"/>
              </a:spcBef>
            </a:pPr>
            <a:r>
              <a:rPr lang="en" sz="1450" b="0" i="0" u="none" strike="noStrike" dirty="0">
                <a:latin typeface="URW Gothic"/>
                <a:cs typeface="URW Gothic"/>
              </a:rPr>
              <a:t>A promotion is presented to a user.</a:t>
            </a:r>
            <a:endParaRPr sz="1450" dirty="0">
              <a:latin typeface="URW Gothic"/>
              <a:cs typeface="URW Gothic"/>
            </a:endParaRPr>
          </a:p>
          <a:p>
            <a:pPr marL="16510" marR="1609090">
              <a:lnSpc>
                <a:spcPct val="156900"/>
              </a:lnSpc>
            </a:pPr>
            <a:r>
              <a:rPr lang="en" sz="1450" b="0" i="0" u="none" strike="noStrike" dirty="0">
                <a:latin typeface="URW Gothic"/>
                <a:cs typeface="URW Gothic"/>
              </a:rPr>
              <a:t>A user selects an item from a list. </a:t>
            </a:r>
            <a:endParaRPr lang="en" sz="1450" dirty="0">
              <a:latin typeface="URW Gothic"/>
              <a:cs typeface="URW Gothic"/>
            </a:endParaRPr>
          </a:p>
          <a:p>
            <a:pPr marL="16510" marR="1609090">
              <a:lnSpc>
                <a:spcPct val="156900"/>
              </a:lnSpc>
            </a:pPr>
            <a:r>
              <a:rPr lang="en" sz="1450" b="0" i="0" u="none" strike="noStrike" dirty="0">
                <a:latin typeface="URW Gothic"/>
                <a:cs typeface="URW Gothic"/>
              </a:rPr>
              <a:t>A user selects a promotion.</a:t>
            </a:r>
            <a:endParaRPr sz="1450" dirty="0">
              <a:latin typeface="URW Gothic"/>
              <a:cs typeface="URW Gothic"/>
            </a:endParaRPr>
          </a:p>
          <a:p>
            <a:pPr marL="16510" marR="1141730">
              <a:lnSpc>
                <a:spcPct val="156900"/>
              </a:lnSpc>
            </a:pPr>
            <a:r>
              <a:rPr lang="en" sz="1450" b="0" i="0" u="none" strike="noStrike" dirty="0">
                <a:latin typeface="URW Gothic"/>
                <a:cs typeface="URW Gothic"/>
              </a:rPr>
              <a:t>A user adds items to a wish list. </a:t>
            </a:r>
            <a:endParaRPr lang="en" sz="1450" dirty="0">
              <a:latin typeface="URW Gothic"/>
              <a:cs typeface="URW Gothic"/>
            </a:endParaRPr>
          </a:p>
          <a:p>
            <a:pPr marL="16510" marR="1141730">
              <a:lnSpc>
                <a:spcPct val="156900"/>
              </a:lnSpc>
            </a:pPr>
            <a:r>
              <a:rPr lang="en" sz="1450" b="0" i="0" u="none" strike="noStrike" dirty="0">
                <a:latin typeface="URW Gothic"/>
                <a:cs typeface="URW Gothic"/>
              </a:rPr>
              <a:t>A user adds items to the shopping cart.</a:t>
            </a:r>
            <a:endParaRPr sz="1450" dirty="0">
              <a:latin typeface="URW Gothic"/>
              <a:cs typeface="URW Gothic"/>
            </a:endParaRPr>
          </a:p>
          <a:p>
            <a:pPr marL="16510" rtl="0">
              <a:lnSpc>
                <a:spcPct val="100000"/>
              </a:lnSpc>
              <a:spcBef>
                <a:spcPts val="1000"/>
              </a:spcBef>
            </a:pPr>
            <a:r>
              <a:rPr lang="en" sz="1450" b="0" i="0" u="none" strike="noStrike" dirty="0">
                <a:latin typeface="URW Gothic"/>
                <a:cs typeface="URW Gothic"/>
              </a:rPr>
              <a:t>A user consults his basket.</a:t>
            </a:r>
            <a:endParaRPr sz="1450" dirty="0">
              <a:latin typeface="URW Gothic"/>
              <a:cs typeface="URW Gothic"/>
            </a:endParaRPr>
          </a:p>
          <a:p>
            <a:pPr marL="16510" rtl="0">
              <a:lnSpc>
                <a:spcPct val="100000"/>
              </a:lnSpc>
              <a:spcBef>
                <a:spcPts val="1007"/>
              </a:spcBef>
            </a:pPr>
            <a:r>
              <a:rPr lang="en" sz="1450" b="0" i="0" u="none" strike="noStrike" dirty="0">
                <a:latin typeface="URW Gothic"/>
                <a:cs typeface="URW Gothic"/>
              </a:rPr>
              <a:t>A user deletes items from the basket.</a:t>
            </a:r>
            <a:endParaRPr sz="1450" dirty="0">
              <a:latin typeface="URW Gothic"/>
              <a:cs typeface="URW Gothic"/>
            </a:endParaRPr>
          </a:p>
          <a:p>
            <a:pPr marL="16510" marR="1326515">
              <a:lnSpc>
                <a:spcPct val="156900"/>
              </a:lnSpc>
            </a:pPr>
            <a:r>
              <a:rPr lang="en" sz="1450" b="0" i="0" u="none" strike="noStrike" dirty="0">
                <a:latin typeface="URW Gothic"/>
                <a:cs typeface="URW Gothic"/>
              </a:rPr>
              <a:t>A user starts the settlement process. </a:t>
            </a:r>
            <a:endParaRPr lang="en" sz="1450" dirty="0">
              <a:latin typeface="URW Gothic"/>
              <a:cs typeface="URW Gothic"/>
            </a:endParaRPr>
          </a:p>
          <a:p>
            <a:pPr marL="16510" marR="1326515">
              <a:lnSpc>
                <a:spcPct val="156900"/>
              </a:lnSpc>
            </a:pPr>
            <a:r>
              <a:rPr lang="en" sz="1450" b="0" i="0" u="none" strike="noStrike" dirty="0">
                <a:latin typeface="URW Gothic"/>
                <a:cs typeface="URW Gothic"/>
              </a:rPr>
              <a:t>A user sends his payment information. A user sends his delivery information.</a:t>
            </a:r>
            <a:endParaRPr sz="1450" dirty="0">
              <a:latin typeface="URW Gothic"/>
              <a:cs typeface="URW Gothic"/>
            </a:endParaRPr>
          </a:p>
          <a:p>
            <a:pPr marL="16510" marR="3136265">
              <a:lnSpc>
                <a:spcPct val="156900"/>
              </a:lnSpc>
            </a:pPr>
            <a:r>
              <a:rPr lang="en" sz="1450" b="0" i="0" u="none" strike="noStrike" dirty="0">
                <a:latin typeface="URW Gothic"/>
                <a:cs typeface="URW Gothic"/>
              </a:rPr>
              <a:t>A user makes a purchase. </a:t>
            </a:r>
            <a:endParaRPr lang="en" sz="1467">
              <a:latin typeface="URW Gothic"/>
              <a:cs typeface="URW Gothic"/>
            </a:endParaRPr>
          </a:p>
          <a:p>
            <a:pPr marL="16510" marR="3136265">
              <a:lnSpc>
                <a:spcPct val="156900"/>
              </a:lnSpc>
            </a:pPr>
            <a:r>
              <a:rPr lang="en" sz="1450" b="0" i="0" u="none" strike="noStrike" dirty="0">
                <a:latin typeface="URW Gothic"/>
                <a:cs typeface="URW Gothic"/>
              </a:rPr>
              <a:t>A refund is issued.</a:t>
            </a:r>
            <a:endParaRPr sz="1450" dirty="0">
              <a:latin typeface="URW Gothic"/>
              <a:cs typeface="URW Gothic"/>
            </a:endParaRPr>
          </a:p>
        </p:txBody>
      </p:sp>
    </p:spTree>
    <p:extLst>
      <p:ext uri="{BB962C8B-B14F-4D97-AF65-F5344CB8AC3E}">
        <p14:creationId xmlns:p14="http://schemas.microsoft.com/office/powerpoint/2010/main" val="2544411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6162-F581-D5DC-9D50-66C0C7F23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6E54A-557C-0107-A12F-AC3004536169}"/>
              </a:ext>
            </a:extLst>
          </p:cNvPr>
          <p:cNvSpPr>
            <a:spLocks noGrp="1"/>
          </p:cNvSpPr>
          <p:nvPr>
            <p:ph type="title"/>
          </p:nvPr>
        </p:nvSpPr>
        <p:spPr/>
        <p:txBody>
          <a:bodyPr/>
          <a:lstStyle/>
          <a:p>
            <a:r>
              <a:rPr lang="en-US" dirty="0">
                <a:latin typeface="Bahnschrift SemiBold"/>
              </a:rPr>
              <a:t>Events in GA4 specific to ecommerce  </a:t>
            </a:r>
            <a:endParaRPr lang="en-US"/>
          </a:p>
        </p:txBody>
      </p:sp>
      <p:sp>
        <p:nvSpPr>
          <p:cNvPr id="5" name="object 6">
            <a:extLst>
              <a:ext uri="{FF2B5EF4-FFF2-40B4-BE49-F238E27FC236}">
                <a16:creationId xmlns:a16="http://schemas.microsoft.com/office/drawing/2014/main" id="{428F2888-CF8B-7BE2-ABEE-BBF429E9B780}"/>
              </a:ext>
            </a:extLst>
          </p:cNvPr>
          <p:cNvSpPr txBox="1"/>
          <p:nvPr/>
        </p:nvSpPr>
        <p:spPr>
          <a:xfrm>
            <a:off x="1216392" y="1668407"/>
            <a:ext cx="2131060" cy="4903893"/>
          </a:xfrm>
          <a:prstGeom prst="rect">
            <a:avLst/>
          </a:prstGeom>
        </p:spPr>
        <p:txBody>
          <a:bodyPr vert="horz" wrap="square" lIns="0" tIns="6773" rIns="0" bIns="0" rtlCol="0">
            <a:noAutofit/>
          </a:bodyPr>
          <a:lstStyle/>
          <a:p>
            <a:pPr marL="161709" marR="6773" indent="937237" algn="r" rtl="0">
              <a:lnSpc>
                <a:spcPct val="152300"/>
              </a:lnSpc>
              <a:spcBef>
                <a:spcPts val="53"/>
              </a:spcBef>
            </a:pPr>
            <a:r>
              <a:rPr lang="en" sz="1467" b="0" i="0" u="none" strike="noStrike" spc="-127">
                <a:latin typeface="Arial Black"/>
                <a:cs typeface="Arial Black"/>
              </a:rPr>
              <a:t>Event </a:t>
            </a:r>
            <a:r>
              <a:rPr lang="en" sz="1467" b="0" i="0" u="none" strike="noStrike" spc="-13">
                <a:solidFill>
                  <a:srgbClr val="0097A7"/>
                </a:solidFill>
                <a:latin typeface="Arial Black"/>
                <a:cs typeface="Arial Black"/>
                <a:hlinkClick r:id="rId3"/>
              </a:rPr>
              <a:t>ad_impression</a:t>
            </a:r>
            <a:r>
              <a:rPr lang="en" sz="1467" b="0" i="0" u="none" strike="noStrike" spc="-13">
                <a:solidFill>
                  <a:srgbClr val="0097A7"/>
                </a:solidFill>
                <a:latin typeface="Arial Black"/>
                <a:cs typeface="Arial Black"/>
              </a:rPr>
              <a:t> </a:t>
            </a:r>
            <a:r>
              <a:rPr lang="en" sz="1467" b="0" i="0" u="none" strike="noStrike" spc="-107">
                <a:solidFill>
                  <a:srgbClr val="0097A7"/>
                </a:solidFill>
                <a:latin typeface="Arial Black"/>
                <a:cs typeface="Arial Black"/>
                <a:hlinkClick r:id="rId4"/>
              </a:rPr>
              <a:t>earn_virtual_currency</a:t>
            </a:r>
            <a:endParaRPr sz="1467">
              <a:latin typeface="Arial Black"/>
              <a:cs typeface="Arial Black"/>
            </a:endParaRPr>
          </a:p>
          <a:p>
            <a:pPr marR="6773" algn="r" rtl="0">
              <a:lnSpc>
                <a:spcPct val="100000"/>
              </a:lnSpc>
              <a:spcBef>
                <a:spcPts val="1000"/>
              </a:spcBef>
            </a:pPr>
            <a:r>
              <a:rPr lang="en" sz="1467" b="0" i="0" u="none" strike="noStrike" spc="-13">
                <a:solidFill>
                  <a:srgbClr val="0097A7"/>
                </a:solidFill>
                <a:latin typeface="Arial Black"/>
                <a:cs typeface="Arial Black"/>
                <a:hlinkClick r:id="rId5"/>
              </a:rPr>
              <a:t>join_group</a:t>
            </a:r>
            <a:endParaRPr sz="1467">
              <a:latin typeface="Arial Black"/>
              <a:cs typeface="Arial Black"/>
            </a:endParaRPr>
          </a:p>
          <a:p>
            <a:pPr marL="1263194" marR="6773" indent="405543" algn="r" rtl="0">
              <a:lnSpc>
                <a:spcPct val="156900"/>
              </a:lnSpc>
            </a:pPr>
            <a:r>
              <a:rPr lang="en" sz="1467" b="0" i="0" u="none" strike="noStrike" spc="-100">
                <a:solidFill>
                  <a:srgbClr val="0097A7"/>
                </a:solidFill>
                <a:latin typeface="Arial Black"/>
                <a:cs typeface="Arial Black"/>
                <a:hlinkClick r:id="rId6"/>
              </a:rPr>
              <a:t>login</a:t>
            </a:r>
            <a:r>
              <a:rPr lang="en" sz="1467" b="0" i="0" u="none" strike="noStrike" spc="-100">
                <a:solidFill>
                  <a:srgbClr val="0097A7"/>
                </a:solidFill>
                <a:latin typeface="Arial Black"/>
                <a:cs typeface="Arial Black"/>
              </a:rPr>
              <a:t> </a:t>
            </a:r>
            <a:r>
              <a:rPr lang="en" sz="1467" b="0" i="0" u="none" strike="noStrike" spc="-113">
                <a:solidFill>
                  <a:srgbClr val="0097A7"/>
                </a:solidFill>
                <a:latin typeface="Arial Black"/>
                <a:cs typeface="Arial Black"/>
                <a:hlinkClick r:id="rId7"/>
              </a:rPr>
              <a:t>purchase</a:t>
            </a:r>
            <a:endParaRPr sz="1467">
              <a:latin typeface="Arial Black"/>
              <a:cs typeface="Arial Black"/>
            </a:endParaRPr>
          </a:p>
          <a:p>
            <a:pPr marL="787380" marR="8466" indent="747588" algn="r" rtl="0">
              <a:lnSpc>
                <a:spcPct val="156900"/>
              </a:lnSpc>
            </a:pPr>
            <a:r>
              <a:rPr lang="en" sz="1467" b="0" i="0" u="none" strike="noStrike" spc="-120">
                <a:solidFill>
                  <a:srgbClr val="0097A7"/>
                </a:solidFill>
                <a:latin typeface="Arial Black"/>
                <a:cs typeface="Arial Black"/>
                <a:hlinkClick r:id="rId8"/>
              </a:rPr>
              <a:t>refund</a:t>
            </a:r>
            <a:r>
              <a:rPr lang="en" sz="1467" b="0" i="0" u="none" strike="noStrike" spc="-120">
                <a:solidFill>
                  <a:srgbClr val="0097A7"/>
                </a:solidFill>
                <a:latin typeface="Arial Black"/>
                <a:cs typeface="Arial Black"/>
              </a:rPr>
              <a:t> </a:t>
            </a:r>
            <a:r>
              <a:rPr lang="en" sz="1467" b="0" i="0" u="none" strike="noStrike" spc="-13">
                <a:solidFill>
                  <a:srgbClr val="0097A7"/>
                </a:solidFill>
                <a:latin typeface="Arial Black"/>
                <a:cs typeface="Arial Black"/>
                <a:hlinkClick r:id="rId9"/>
              </a:rPr>
              <a:t>search</a:t>
            </a:r>
            <a:r>
              <a:rPr lang="en" sz="1467" b="0" i="0" u="none" strike="noStrike" spc="-13">
                <a:solidFill>
                  <a:srgbClr val="0097A7"/>
                </a:solidFill>
                <a:latin typeface="Arial Black"/>
                <a:cs typeface="Arial Black"/>
              </a:rPr>
              <a:t> </a:t>
            </a:r>
            <a:r>
              <a:rPr lang="en" sz="1467" b="0" i="0" u="none" strike="noStrike" spc="-120">
                <a:solidFill>
                  <a:srgbClr val="0097A7"/>
                </a:solidFill>
                <a:latin typeface="Arial Black"/>
                <a:cs typeface="Arial Black"/>
                <a:hlinkClick r:id="rId10"/>
              </a:rPr>
              <a:t>select_content</a:t>
            </a:r>
            <a:endParaRPr sz="1467">
              <a:latin typeface="Arial Black"/>
              <a:cs typeface="Arial Black"/>
            </a:endParaRPr>
          </a:p>
          <a:p>
            <a:pPr marL="16933" marR="6773" indent="1600160" algn="r" rtl="0">
              <a:lnSpc>
                <a:spcPct val="156900"/>
              </a:lnSpc>
            </a:pPr>
            <a:r>
              <a:rPr lang="en" sz="1467" b="0" i="0" u="none" strike="noStrike" spc="-140">
                <a:solidFill>
                  <a:srgbClr val="0097A7"/>
                </a:solidFill>
                <a:latin typeface="Arial Black"/>
                <a:cs typeface="Arial Black"/>
                <a:hlinkClick r:id="rId11"/>
              </a:rPr>
              <a:t>share</a:t>
            </a:r>
            <a:r>
              <a:rPr lang="en" sz="1467" b="0" i="0" u="none" strike="noStrike" spc="-140">
                <a:solidFill>
                  <a:srgbClr val="0097A7"/>
                </a:solidFill>
                <a:latin typeface="Arial Black"/>
                <a:cs typeface="Arial Black"/>
              </a:rPr>
              <a:t> </a:t>
            </a:r>
            <a:r>
              <a:rPr lang="en" sz="1467" b="0" i="0" u="none" strike="noStrike" spc="-13">
                <a:solidFill>
                  <a:srgbClr val="0097A7"/>
                </a:solidFill>
                <a:latin typeface="Arial Black"/>
                <a:cs typeface="Arial Black"/>
                <a:hlinkClick r:id="rId12"/>
              </a:rPr>
              <a:t>sign_up</a:t>
            </a:r>
            <a:r>
              <a:rPr lang="en" sz="1467" b="0" i="0" u="none" strike="noStrike" spc="-13">
                <a:solidFill>
                  <a:srgbClr val="0097A7"/>
                </a:solidFill>
                <a:latin typeface="Arial Black"/>
                <a:cs typeface="Arial Black"/>
              </a:rPr>
              <a:t> </a:t>
            </a:r>
            <a:r>
              <a:rPr lang="en" sz="1467" b="0" i="0" u="none" strike="noStrike" spc="-107">
                <a:solidFill>
                  <a:srgbClr val="0097A7"/>
                </a:solidFill>
                <a:latin typeface="Arial Black"/>
                <a:cs typeface="Arial Black"/>
                <a:hlinkClick r:id="rId13"/>
              </a:rPr>
              <a:t>spend_virtual_currency</a:t>
            </a:r>
            <a:endParaRPr sz="1467">
              <a:latin typeface="Arial Black"/>
              <a:cs typeface="Arial Black"/>
            </a:endParaRPr>
          </a:p>
          <a:p>
            <a:pPr marL="530000" marR="6773" indent="353051" algn="r" rtl="0">
              <a:lnSpc>
                <a:spcPct val="156900"/>
              </a:lnSpc>
            </a:pPr>
            <a:r>
              <a:rPr lang="en" sz="1467" b="0" i="0" u="none" strike="noStrike" spc="-107">
                <a:solidFill>
                  <a:srgbClr val="0097A7"/>
                </a:solidFill>
                <a:latin typeface="Arial Black"/>
                <a:cs typeface="Arial Black"/>
                <a:hlinkClick r:id="rId14"/>
              </a:rPr>
              <a:t>tutorial_begin</a:t>
            </a:r>
            <a:r>
              <a:rPr lang="en" sz="1467" b="0" i="0" u="none" strike="noStrike" spc="-107">
                <a:solidFill>
                  <a:srgbClr val="0097A7"/>
                </a:solidFill>
                <a:latin typeface="Arial Black"/>
                <a:cs typeface="Arial Black"/>
              </a:rPr>
              <a:t> </a:t>
            </a:r>
            <a:r>
              <a:rPr lang="en" sz="1467" b="0" i="0" u="none" strike="noStrike" spc="-107">
                <a:solidFill>
                  <a:srgbClr val="0097A7"/>
                </a:solidFill>
                <a:latin typeface="Arial Black"/>
                <a:cs typeface="Arial Black"/>
                <a:hlinkClick r:id="rId15"/>
              </a:rPr>
              <a:t>tutorial_complete</a:t>
            </a:r>
            <a:endParaRPr sz="1467">
              <a:latin typeface="Arial Black"/>
              <a:cs typeface="Arial Black"/>
            </a:endParaRPr>
          </a:p>
        </p:txBody>
      </p:sp>
      <p:sp>
        <p:nvSpPr>
          <p:cNvPr id="7" name="object 7">
            <a:extLst>
              <a:ext uri="{FF2B5EF4-FFF2-40B4-BE49-F238E27FC236}">
                <a16:creationId xmlns:a16="http://schemas.microsoft.com/office/drawing/2014/main" id="{E5E39A85-F55E-254E-FAD5-EB7C83F8B4AC}"/>
              </a:ext>
            </a:extLst>
          </p:cNvPr>
          <p:cNvSpPr txBox="1"/>
          <p:nvPr/>
        </p:nvSpPr>
        <p:spPr>
          <a:xfrm>
            <a:off x="3679865" y="1668407"/>
            <a:ext cx="7483687" cy="4903893"/>
          </a:xfrm>
          <a:prstGeom prst="rect">
            <a:avLst/>
          </a:prstGeom>
        </p:spPr>
        <p:txBody>
          <a:bodyPr vert="horz" wrap="square" lIns="0" tIns="123613" rIns="0" bIns="0" rtlCol="0" anchor="t">
            <a:noAutofit/>
          </a:bodyPr>
          <a:lstStyle/>
          <a:p>
            <a:pPr marL="16510" rtl="0">
              <a:lnSpc>
                <a:spcPct val="100000"/>
              </a:lnSpc>
              <a:spcBef>
                <a:spcPts val="973"/>
              </a:spcBef>
            </a:pPr>
            <a:r>
              <a:rPr lang="en" sz="1450" b="0" i="0" u="none" strike="noStrike" spc="-107" dirty="0">
                <a:latin typeface="Arial Black"/>
                <a:cs typeface="Arial Black"/>
              </a:rPr>
              <a:t>Trigger condition</a:t>
            </a:r>
            <a:endParaRPr lang="en-US" sz="1450" dirty="0">
              <a:latin typeface="Arial Black"/>
              <a:cs typeface="Arial Black"/>
            </a:endParaRPr>
          </a:p>
          <a:p>
            <a:pPr marL="16510" marR="923290">
              <a:lnSpc>
                <a:spcPts val="2760"/>
              </a:lnSpc>
              <a:spcBef>
                <a:spcPts val="93"/>
              </a:spcBef>
            </a:pPr>
            <a:r>
              <a:rPr lang="en" sz="1450" b="0" i="0" u="none" strike="noStrike" dirty="0">
                <a:latin typeface="URW Gothic"/>
                <a:cs typeface="URW Gothic"/>
              </a:rPr>
              <a:t>A user sees a print ad. (Application only) </a:t>
            </a:r>
            <a:endParaRPr lang="en" sz="1450" dirty="0">
              <a:latin typeface="URW Gothic"/>
              <a:cs typeface="URW Gothic"/>
            </a:endParaRPr>
          </a:p>
          <a:p>
            <a:pPr marL="16510" marR="923290">
              <a:lnSpc>
                <a:spcPts val="2760"/>
              </a:lnSpc>
              <a:spcBef>
                <a:spcPts val="93"/>
              </a:spcBef>
            </a:pPr>
            <a:r>
              <a:rPr lang="en" sz="1450" b="0" i="0" u="none" strike="noStrike" dirty="0">
                <a:latin typeface="URW Gothic"/>
                <a:cs typeface="URW Gothic"/>
              </a:rPr>
              <a:t>A user earns virtual currency (coins, credits, tokens, etc.). </a:t>
            </a:r>
            <a:endParaRPr lang="en" sz="1450" dirty="0">
              <a:latin typeface="URW Gothic"/>
              <a:cs typeface="URW Gothic"/>
            </a:endParaRPr>
          </a:p>
          <a:p>
            <a:pPr marL="16510" marR="923290">
              <a:lnSpc>
                <a:spcPts val="2760"/>
              </a:lnSpc>
              <a:spcBef>
                <a:spcPts val="93"/>
              </a:spcBef>
            </a:pPr>
            <a:r>
              <a:rPr lang="en" sz="1450" b="0" i="0" u="none" strike="noStrike" dirty="0">
                <a:latin typeface="URW Gothic"/>
                <a:cs typeface="URW Gothic"/>
              </a:rPr>
              <a:t>A user joins a group (to assess its popularity).</a:t>
            </a:r>
            <a:endParaRPr sz="1450">
              <a:latin typeface="URW Gothic"/>
              <a:cs typeface="URW Gothic"/>
            </a:endParaRPr>
          </a:p>
          <a:p>
            <a:pPr marL="16510" rtl="0">
              <a:lnSpc>
                <a:spcPct val="100000"/>
              </a:lnSpc>
              <a:spcBef>
                <a:spcPts val="753"/>
              </a:spcBef>
            </a:pPr>
            <a:r>
              <a:rPr lang="en" sz="1450" b="0" i="0" u="none" strike="noStrike" dirty="0">
                <a:latin typeface="URW Gothic"/>
                <a:cs typeface="URW Gothic"/>
              </a:rPr>
              <a:t>A user logs in.</a:t>
            </a:r>
            <a:endParaRPr sz="1450" dirty="0">
              <a:latin typeface="URW Gothic"/>
              <a:cs typeface="URW Gothic"/>
            </a:endParaRPr>
          </a:p>
          <a:p>
            <a:pPr marL="16510" rtl="0">
              <a:lnSpc>
                <a:spcPct val="100000"/>
              </a:lnSpc>
              <a:spcBef>
                <a:spcPts val="1000"/>
              </a:spcBef>
            </a:pPr>
            <a:r>
              <a:rPr lang="en" sz="1450" b="0" i="0" u="none" strike="noStrike" dirty="0">
                <a:latin typeface="URW Gothic"/>
                <a:cs typeface="URW Gothic"/>
              </a:rPr>
              <a:t>A user makes a purchase.</a:t>
            </a:r>
            <a:endParaRPr sz="1450" dirty="0">
              <a:latin typeface="URW Gothic"/>
              <a:cs typeface="URW Gothic"/>
            </a:endParaRPr>
          </a:p>
          <a:p>
            <a:pPr marL="16510" rtl="0">
              <a:lnSpc>
                <a:spcPct val="100000"/>
              </a:lnSpc>
              <a:spcBef>
                <a:spcPts val="1000"/>
              </a:spcBef>
            </a:pPr>
            <a:r>
              <a:rPr lang="en" sz="1450" b="0" i="0" u="none" strike="noStrike" dirty="0">
                <a:latin typeface="URW Gothic"/>
                <a:cs typeface="URW Gothic"/>
              </a:rPr>
              <a:t>A user receives a refund.</a:t>
            </a:r>
            <a:endParaRPr sz="1450" dirty="0">
              <a:latin typeface="URW Gothic"/>
              <a:cs typeface="URW Gothic"/>
            </a:endParaRPr>
          </a:p>
          <a:p>
            <a:pPr marL="16510" marR="2233295">
              <a:lnSpc>
                <a:spcPct val="156900"/>
              </a:lnSpc>
            </a:pPr>
            <a:r>
              <a:rPr lang="en" sz="1450" b="0" i="0" u="none" strike="noStrike" dirty="0">
                <a:latin typeface="URW Gothic"/>
                <a:cs typeface="URW Gothic"/>
              </a:rPr>
              <a:t>A user searches your content. </a:t>
            </a:r>
            <a:endParaRPr lang="en" sz="1450" dirty="0">
              <a:latin typeface="URW Gothic"/>
              <a:cs typeface="URW Gothic"/>
            </a:endParaRPr>
          </a:p>
          <a:p>
            <a:pPr marL="16510" marR="2233295">
              <a:lnSpc>
                <a:spcPct val="156900"/>
              </a:lnSpc>
            </a:pPr>
            <a:r>
              <a:rPr lang="en" sz="1450" b="0" i="0" u="none" strike="noStrike" dirty="0">
                <a:latin typeface="URW Gothic"/>
                <a:cs typeface="URW Gothic"/>
              </a:rPr>
              <a:t>A user selects content.</a:t>
            </a:r>
            <a:endParaRPr sz="1450" dirty="0">
              <a:latin typeface="URW Gothic"/>
              <a:cs typeface="URW Gothic"/>
            </a:endParaRPr>
          </a:p>
          <a:p>
            <a:pPr marL="16510" rtl="0">
              <a:lnSpc>
                <a:spcPct val="100000"/>
              </a:lnSpc>
              <a:spcBef>
                <a:spcPts val="1007"/>
              </a:spcBef>
            </a:pPr>
            <a:r>
              <a:rPr lang="en" sz="1450" b="0" i="0" u="none" strike="noStrike" dirty="0">
                <a:latin typeface="URW Gothic"/>
                <a:cs typeface="URW Gothic"/>
              </a:rPr>
              <a:t>A user shares content.</a:t>
            </a:r>
            <a:endParaRPr sz="1450" dirty="0">
              <a:latin typeface="URW Gothic"/>
              <a:cs typeface="URW Gothic"/>
            </a:endParaRPr>
          </a:p>
          <a:p>
            <a:pPr marL="16510" marR="6350">
              <a:lnSpc>
                <a:spcPct val="156900"/>
              </a:lnSpc>
            </a:pPr>
            <a:r>
              <a:rPr lang="en" sz="1450" b="0" i="0" u="none" strike="noStrike" dirty="0">
                <a:latin typeface="URW Gothic"/>
                <a:cs typeface="URW Gothic"/>
              </a:rPr>
              <a:t>A user registers (to evaluate the popularity of each registration method). </a:t>
            </a:r>
            <a:endParaRPr lang="en" sz="1450" dirty="0">
              <a:latin typeface="URW Gothic"/>
              <a:cs typeface="URW Gothic"/>
            </a:endParaRPr>
          </a:p>
          <a:p>
            <a:pPr marL="16510" marR="6350">
              <a:lnSpc>
                <a:spcPct val="156900"/>
              </a:lnSpc>
            </a:pPr>
            <a:r>
              <a:rPr lang="en" sz="1450" b="0" i="0" u="none" strike="noStrike" dirty="0">
                <a:latin typeface="URW Gothic"/>
                <a:cs typeface="URW Gothic"/>
              </a:rPr>
              <a:t>A user spends virtual currency (coins, credits, tokens, etc.).</a:t>
            </a:r>
            <a:endParaRPr sz="1450" dirty="0">
              <a:latin typeface="URW Gothic"/>
              <a:cs typeface="URW Gothic"/>
            </a:endParaRPr>
          </a:p>
          <a:p>
            <a:pPr marL="16510" rtl="0">
              <a:lnSpc>
                <a:spcPct val="100000"/>
              </a:lnSpc>
              <a:spcBef>
                <a:spcPts val="1000"/>
              </a:spcBef>
            </a:pPr>
            <a:r>
              <a:rPr lang="en" sz="1450" b="0" i="0" u="none" strike="noStrike" dirty="0">
                <a:latin typeface="URW Gothic"/>
                <a:cs typeface="URW Gothic"/>
              </a:rPr>
              <a:t>A user starts a tutorial.</a:t>
            </a:r>
            <a:endParaRPr sz="1450" dirty="0">
              <a:latin typeface="URW Gothic"/>
              <a:cs typeface="URW Gothic"/>
            </a:endParaRPr>
          </a:p>
          <a:p>
            <a:pPr marL="16510" rtl="0">
              <a:lnSpc>
                <a:spcPct val="100000"/>
              </a:lnSpc>
              <a:spcBef>
                <a:spcPts val="1007"/>
              </a:spcBef>
            </a:pPr>
            <a:r>
              <a:rPr lang="en" sz="1450" b="0" i="0" u="none" strike="noStrike" dirty="0">
                <a:latin typeface="URW Gothic"/>
                <a:cs typeface="URW Gothic"/>
              </a:rPr>
              <a:t>A user follows an entire tutorial.</a:t>
            </a:r>
            <a:endParaRPr sz="1450" dirty="0">
              <a:latin typeface="URW Gothic"/>
              <a:cs typeface="URW Gothic"/>
            </a:endParaRPr>
          </a:p>
        </p:txBody>
      </p:sp>
    </p:spTree>
    <p:extLst>
      <p:ext uri="{BB962C8B-B14F-4D97-AF65-F5344CB8AC3E}">
        <p14:creationId xmlns:p14="http://schemas.microsoft.com/office/powerpoint/2010/main" val="318436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0C4A-FB7D-30B7-4DCE-9A8D11AB3021}"/>
              </a:ext>
            </a:extLst>
          </p:cNvPr>
          <p:cNvSpPr>
            <a:spLocks noGrp="1"/>
          </p:cNvSpPr>
          <p:nvPr>
            <p:ph type="title"/>
          </p:nvPr>
        </p:nvSpPr>
        <p:spPr/>
        <p:txBody>
          <a:bodyPr/>
          <a:lstStyle/>
          <a:p>
            <a:r>
              <a:rPr lang="en-US" dirty="0">
                <a:latin typeface="Bahnschrift SemiBold"/>
              </a:rPr>
              <a:t>How many marketing tracking tags can you find on the https://www.reuters.com/ homepage? </a:t>
            </a:r>
          </a:p>
        </p:txBody>
      </p:sp>
      <p:pic>
        <p:nvPicPr>
          <p:cNvPr id="3" name="Image 2" descr="Une image contenant texte, capture d’écran, habits&#10;&#10;Le contenu généré par l’IA peut être incorrect.">
            <a:extLst>
              <a:ext uri="{FF2B5EF4-FFF2-40B4-BE49-F238E27FC236}">
                <a16:creationId xmlns:a16="http://schemas.microsoft.com/office/drawing/2014/main" id="{1E1059EC-A601-FFC1-56C7-DA7D5152C835}"/>
              </a:ext>
            </a:extLst>
          </p:cNvPr>
          <p:cNvPicPr>
            <a:picLocks noChangeAspect="1"/>
          </p:cNvPicPr>
          <p:nvPr/>
        </p:nvPicPr>
        <p:blipFill>
          <a:blip r:embed="rId4"/>
          <a:stretch>
            <a:fillRect/>
          </a:stretch>
        </p:blipFill>
        <p:spPr>
          <a:xfrm>
            <a:off x="0" y="2840114"/>
            <a:ext cx="12192000" cy="3437496"/>
          </a:xfrm>
          <a:prstGeom prst="rect">
            <a:avLst/>
          </a:prstGeom>
        </p:spPr>
      </p:pic>
      <p:sp>
        <p:nvSpPr>
          <p:cNvPr id="6" name="ZoneTexte 5">
            <a:extLst>
              <a:ext uri="{FF2B5EF4-FFF2-40B4-BE49-F238E27FC236}">
                <a16:creationId xmlns:a16="http://schemas.microsoft.com/office/drawing/2014/main" id="{2E639352-D226-C535-B72A-4838ECD3C9BD}"/>
              </a:ext>
            </a:extLst>
          </p:cNvPr>
          <p:cNvSpPr txBox="1"/>
          <p:nvPr/>
        </p:nvSpPr>
        <p:spPr>
          <a:xfrm>
            <a:off x="8968997" y="62799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Reuters</a:t>
            </a:r>
            <a:endParaRPr lang="fr-FR" dirty="0"/>
          </a:p>
        </p:txBody>
      </p:sp>
    </p:spTree>
    <p:extLst>
      <p:ext uri="{BB962C8B-B14F-4D97-AF65-F5344CB8AC3E}">
        <p14:creationId xmlns:p14="http://schemas.microsoft.com/office/powerpoint/2010/main" val="338592276"/>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B5A4-3458-1E63-A995-5C4476820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170A1-BBBD-3586-77BD-1C88EF93E6D0}"/>
              </a:ext>
            </a:extLst>
          </p:cNvPr>
          <p:cNvSpPr>
            <a:spLocks noGrp="1"/>
          </p:cNvSpPr>
          <p:nvPr>
            <p:ph type="title"/>
          </p:nvPr>
        </p:nvSpPr>
        <p:spPr/>
        <p:txBody>
          <a:bodyPr/>
          <a:lstStyle/>
          <a:p>
            <a:r>
              <a:rPr lang="en-US" dirty="0">
                <a:latin typeface="Bahnschrift SemiBold"/>
              </a:rPr>
              <a:t>Events in GA4 specific to games</a:t>
            </a:r>
            <a:endParaRPr lang="en-US" dirty="0"/>
          </a:p>
        </p:txBody>
      </p:sp>
      <p:sp>
        <p:nvSpPr>
          <p:cNvPr id="4" name="object 6">
            <a:extLst>
              <a:ext uri="{FF2B5EF4-FFF2-40B4-BE49-F238E27FC236}">
                <a16:creationId xmlns:a16="http://schemas.microsoft.com/office/drawing/2014/main" id="{30D1373D-1E74-1AB2-A2AE-255E2E1B0334}"/>
              </a:ext>
            </a:extLst>
          </p:cNvPr>
          <p:cNvSpPr txBox="1"/>
          <p:nvPr/>
        </p:nvSpPr>
        <p:spPr>
          <a:xfrm>
            <a:off x="1687039" y="1730039"/>
            <a:ext cx="2131060" cy="4202853"/>
          </a:xfrm>
          <a:prstGeom prst="rect">
            <a:avLst/>
          </a:prstGeom>
        </p:spPr>
        <p:txBody>
          <a:bodyPr vert="horz" wrap="square" lIns="0" tIns="16933" rIns="0" bIns="0" rtlCol="0">
            <a:noAutofit/>
          </a:bodyPr>
          <a:lstStyle/>
          <a:p>
            <a:pPr marL="161709" marR="6773" indent="937237" algn="r" rtl="0">
              <a:lnSpc>
                <a:spcPct val="147700"/>
              </a:lnSpc>
              <a:spcBef>
                <a:spcPts val="133"/>
              </a:spcBef>
            </a:pPr>
            <a:r>
              <a:rPr lang="en" sz="1467" b="0" i="0" u="none" strike="noStrike" spc="-127">
                <a:latin typeface="Arial Black"/>
                <a:cs typeface="Arial Black"/>
              </a:rPr>
              <a:t>earn_virtual_currency </a:t>
            </a:r>
            <a:r>
              <a:rPr lang="en" sz="1467" b="0" i="0" u="none" strike="noStrike" spc="-107">
                <a:solidFill>
                  <a:srgbClr val="0097A7"/>
                </a:solidFill>
                <a:latin typeface="Arial Black"/>
                <a:cs typeface="Arial Black"/>
                <a:hlinkClick r:id="rId3"/>
              </a:rPr>
              <a:t>event</a:t>
            </a:r>
            <a:endParaRPr sz="1467">
              <a:latin typeface="Arial Black"/>
              <a:cs typeface="Arial Black"/>
            </a:endParaRPr>
          </a:p>
          <a:p>
            <a:pPr marL="787380" marR="6773" indent="371677" algn="r" rtl="0">
              <a:lnSpc>
                <a:spcPct val="156900"/>
              </a:lnSpc>
            </a:pPr>
            <a:r>
              <a:rPr lang="en" sz="1467" b="0" i="0" u="none" strike="noStrike" spc="-87">
                <a:solidFill>
                  <a:srgbClr val="0097A7"/>
                </a:solidFill>
                <a:latin typeface="Arial Black"/>
                <a:cs typeface="Arial Black"/>
                <a:hlinkClick r:id="rId4"/>
              </a:rPr>
              <a:t>join_group</a:t>
            </a:r>
            <a:r>
              <a:rPr lang="en" sz="1467" b="0" i="0" u="none" strike="noStrike" spc="-87">
                <a:solidFill>
                  <a:srgbClr val="0097A7"/>
                </a:solidFill>
                <a:latin typeface="Arial Black"/>
                <a:cs typeface="Arial Black"/>
              </a:rPr>
              <a:t> </a:t>
            </a:r>
            <a:r>
              <a:rPr lang="en" sz="1467" b="0" i="0" u="none" strike="noStrike" spc="-13">
                <a:solidFill>
                  <a:srgbClr val="0097A7"/>
                </a:solidFill>
                <a:latin typeface="Arial Black"/>
                <a:cs typeface="Arial Black"/>
                <a:hlinkClick r:id="rId5"/>
              </a:rPr>
              <a:t>level_end</a:t>
            </a:r>
            <a:r>
              <a:rPr lang="en" sz="1467" b="0" i="0" u="none" strike="noStrike" spc="-13">
                <a:solidFill>
                  <a:srgbClr val="0097A7"/>
                </a:solidFill>
                <a:latin typeface="Arial Black"/>
                <a:cs typeface="Arial Black"/>
              </a:rPr>
              <a:t> </a:t>
            </a:r>
            <a:r>
              <a:rPr lang="en" sz="1467" b="0" i="0" u="none" strike="noStrike" spc="-13">
                <a:solidFill>
                  <a:srgbClr val="0097A7"/>
                </a:solidFill>
                <a:latin typeface="Arial Black"/>
                <a:cs typeface="Arial Black"/>
                <a:hlinkClick r:id="rId6"/>
              </a:rPr>
              <a:t>level_start</a:t>
            </a:r>
            <a:r>
              <a:rPr lang="en" sz="1467" b="0" i="0" u="none" strike="noStrike" spc="-13">
                <a:solidFill>
                  <a:srgbClr val="0097A7"/>
                </a:solidFill>
                <a:latin typeface="Arial Black"/>
                <a:cs typeface="Arial Black"/>
              </a:rPr>
              <a:t> </a:t>
            </a:r>
            <a:r>
              <a:rPr lang="en" sz="1467" b="0" i="0" u="none" strike="noStrike" spc="-13">
                <a:solidFill>
                  <a:srgbClr val="0097A7"/>
                </a:solidFill>
                <a:latin typeface="Arial Black"/>
                <a:cs typeface="Arial Black"/>
                <a:hlinkClick r:id="rId7"/>
              </a:rPr>
              <a:t>level_up</a:t>
            </a:r>
            <a:r>
              <a:rPr lang="en" sz="1467" b="0" i="0" u="none" strike="noStrike" spc="-13">
                <a:solidFill>
                  <a:srgbClr val="0097A7"/>
                </a:solidFill>
                <a:latin typeface="Arial Black"/>
                <a:cs typeface="Arial Black"/>
              </a:rPr>
              <a:t> </a:t>
            </a:r>
            <a:r>
              <a:rPr lang="en" sz="1467" b="0" i="0" u="none" strike="noStrike" spc="-13">
                <a:solidFill>
                  <a:srgbClr val="0097A7"/>
                </a:solidFill>
                <a:latin typeface="Arial Black"/>
                <a:cs typeface="Arial Black"/>
                <a:hlinkClick r:id="rId8"/>
              </a:rPr>
              <a:t>post_score</a:t>
            </a:r>
            <a:r>
              <a:rPr lang="en" sz="1467" b="0" i="0" u="none" strike="noStrike" spc="-13">
                <a:solidFill>
                  <a:srgbClr val="0097A7"/>
                </a:solidFill>
                <a:latin typeface="Arial Black"/>
                <a:cs typeface="Arial Black"/>
              </a:rPr>
              <a:t> </a:t>
            </a:r>
            <a:r>
              <a:rPr lang="en" sz="1467" b="0" i="0" u="none" strike="noStrike" spc="-120">
                <a:solidFill>
                  <a:srgbClr val="0097A7"/>
                </a:solidFill>
                <a:latin typeface="Arial Black"/>
                <a:cs typeface="Arial Black"/>
                <a:hlinkClick r:id="rId9"/>
              </a:rPr>
              <a:t>select_content</a:t>
            </a:r>
            <a:endParaRPr sz="1467">
              <a:latin typeface="Arial Black"/>
              <a:cs typeface="Arial Black"/>
            </a:endParaRPr>
          </a:p>
          <a:p>
            <a:pPr marR="6773" algn="r" rtl="0">
              <a:lnSpc>
                <a:spcPct val="100000"/>
              </a:lnSpc>
              <a:spcBef>
                <a:spcPts val="1000"/>
              </a:spcBef>
            </a:pPr>
            <a:r>
              <a:rPr lang="en" sz="1467" b="0" i="0" u="none" strike="noStrike" spc="-100">
                <a:solidFill>
                  <a:srgbClr val="0097A7"/>
                </a:solidFill>
                <a:latin typeface="Arial Black"/>
                <a:cs typeface="Arial Black"/>
                <a:hlinkClick r:id="rId10"/>
              </a:rPr>
              <a:t>spend_virtual_currency</a:t>
            </a:r>
            <a:endParaRPr sz="1467">
              <a:latin typeface="Arial Black"/>
              <a:cs typeface="Arial Black"/>
            </a:endParaRPr>
          </a:p>
          <a:p>
            <a:pPr marL="202348" marR="6773" indent="680703" algn="r" rtl="0">
              <a:lnSpc>
                <a:spcPct val="156900"/>
              </a:lnSpc>
            </a:pPr>
            <a:r>
              <a:rPr lang="en" sz="1467" b="0" i="0" u="none" strike="noStrike" spc="-107">
                <a:solidFill>
                  <a:srgbClr val="0097A7"/>
                </a:solidFill>
                <a:latin typeface="Arial Black"/>
                <a:cs typeface="Arial Black"/>
                <a:hlinkClick r:id="rId11"/>
              </a:rPr>
              <a:t>tutorial_begin</a:t>
            </a:r>
            <a:r>
              <a:rPr lang="en" sz="1467" b="0" i="0" u="none" strike="noStrike" spc="-107">
                <a:solidFill>
                  <a:srgbClr val="0097A7"/>
                </a:solidFill>
                <a:latin typeface="Arial Black"/>
                <a:cs typeface="Arial Black"/>
              </a:rPr>
              <a:t> </a:t>
            </a:r>
            <a:r>
              <a:rPr lang="en" sz="1467" b="0" i="0" u="none" strike="noStrike" spc="-40">
                <a:solidFill>
                  <a:srgbClr val="0097A7"/>
                </a:solidFill>
                <a:latin typeface="Arial Black"/>
                <a:cs typeface="Arial Black"/>
                <a:hlinkClick r:id="rId12"/>
              </a:rPr>
              <a:t>tutorial_complete</a:t>
            </a:r>
            <a:r>
              <a:rPr lang="en" sz="1467" b="0" i="0" u="none" strike="noStrike" spc="-40">
                <a:solidFill>
                  <a:srgbClr val="0097A7"/>
                </a:solidFill>
                <a:latin typeface="Arial Black"/>
                <a:cs typeface="Arial Black"/>
              </a:rPr>
              <a:t> </a:t>
            </a:r>
            <a:r>
              <a:rPr lang="en" sz="1467" b="0" i="0" u="none" strike="noStrike" spc="-93">
                <a:solidFill>
                  <a:srgbClr val="0097A7"/>
                </a:solidFill>
                <a:latin typeface="Arial Black"/>
                <a:cs typeface="Arial Black"/>
                <a:hlinkClick r:id="rId13"/>
              </a:rPr>
              <a:t>unlock_achievement</a:t>
            </a:r>
            <a:endParaRPr sz="1467">
              <a:latin typeface="Arial Black"/>
              <a:cs typeface="Arial Black"/>
            </a:endParaRPr>
          </a:p>
        </p:txBody>
      </p:sp>
      <p:sp>
        <p:nvSpPr>
          <p:cNvPr id="8" name="object 7">
            <a:extLst>
              <a:ext uri="{FF2B5EF4-FFF2-40B4-BE49-F238E27FC236}">
                <a16:creationId xmlns:a16="http://schemas.microsoft.com/office/drawing/2014/main" id="{46BFF0D0-57BA-D997-3D43-9B70EAB349EF}"/>
              </a:ext>
            </a:extLst>
          </p:cNvPr>
          <p:cNvSpPr txBox="1"/>
          <p:nvPr/>
        </p:nvSpPr>
        <p:spPr>
          <a:xfrm>
            <a:off x="4240159" y="1730039"/>
            <a:ext cx="6757247" cy="4202853"/>
          </a:xfrm>
          <a:prstGeom prst="rect">
            <a:avLst/>
          </a:prstGeom>
        </p:spPr>
        <p:txBody>
          <a:bodyPr vert="horz" wrap="square" lIns="0" tIns="123613" rIns="0" bIns="0" rtlCol="0" anchor="t">
            <a:noAutofit/>
          </a:bodyPr>
          <a:lstStyle/>
          <a:p>
            <a:pPr marL="16510" rtl="0">
              <a:lnSpc>
                <a:spcPct val="100000"/>
              </a:lnSpc>
              <a:spcBef>
                <a:spcPts val="973"/>
              </a:spcBef>
            </a:pPr>
            <a:r>
              <a:rPr lang="en" sz="1450" b="0" i="0" u="none" strike="noStrike" spc="-107" dirty="0">
                <a:latin typeface="Arial Black"/>
                <a:cs typeface="Arial Black"/>
              </a:rPr>
              <a:t>Trigger condition</a:t>
            </a:r>
            <a:endParaRPr lang="en-US" sz="1450" dirty="0">
              <a:latin typeface="Arial Black"/>
              <a:cs typeface="Arial Black"/>
            </a:endParaRPr>
          </a:p>
          <a:p>
            <a:pPr marL="16510" marR="196850">
              <a:lnSpc>
                <a:spcPts val="2760"/>
              </a:lnSpc>
              <a:spcBef>
                <a:spcPts val="93"/>
              </a:spcBef>
            </a:pPr>
            <a:r>
              <a:rPr lang="en" sz="1450" b="0" i="0" u="none" strike="noStrike" dirty="0">
                <a:latin typeface="URW Gothic"/>
                <a:cs typeface="URW Gothic"/>
              </a:rPr>
              <a:t>A user earns virtual currency (coins, credits, tokens, etc.). </a:t>
            </a:r>
            <a:endParaRPr lang="en" sz="1450" dirty="0">
              <a:latin typeface="URW Gothic"/>
              <a:cs typeface="URW Gothic"/>
            </a:endParaRPr>
          </a:p>
          <a:p>
            <a:pPr marL="16510" marR="196850">
              <a:lnSpc>
                <a:spcPts val="2760"/>
              </a:lnSpc>
              <a:spcBef>
                <a:spcPts val="93"/>
              </a:spcBef>
            </a:pPr>
            <a:r>
              <a:rPr lang="en" sz="1450" b="0" i="0" u="none" strike="noStrike" dirty="0">
                <a:latin typeface="URW Gothic"/>
                <a:cs typeface="URW Gothic"/>
              </a:rPr>
              <a:t>A user joins a group to assess its popularity.</a:t>
            </a:r>
            <a:endParaRPr sz="1450" dirty="0">
              <a:latin typeface="URW Gothic"/>
              <a:cs typeface="URW Gothic"/>
            </a:endParaRPr>
          </a:p>
          <a:p>
            <a:pPr marL="16510" rtl="0">
              <a:lnSpc>
                <a:spcPct val="100000"/>
              </a:lnSpc>
              <a:spcBef>
                <a:spcPts val="747"/>
              </a:spcBef>
            </a:pPr>
            <a:r>
              <a:rPr lang="en" sz="1450" b="0" i="0" u="none" strike="noStrike" dirty="0">
                <a:latin typeface="URW Gothic"/>
                <a:cs typeface="URW Gothic"/>
              </a:rPr>
              <a:t>A user completes a level in the game.</a:t>
            </a:r>
            <a:endParaRPr sz="1450" dirty="0">
              <a:latin typeface="URW Gothic"/>
              <a:cs typeface="URW Gothic"/>
            </a:endParaRPr>
          </a:p>
          <a:p>
            <a:pPr marL="16510" marR="1600835">
              <a:lnSpc>
                <a:spcPct val="156900"/>
              </a:lnSpc>
            </a:pPr>
            <a:r>
              <a:rPr lang="en" sz="1450" b="0" i="0" u="none" strike="noStrike" dirty="0">
                <a:latin typeface="URW Gothic"/>
                <a:cs typeface="URW Gothic"/>
              </a:rPr>
              <a:t>A user starts a new level in the game. </a:t>
            </a:r>
            <a:endParaRPr lang="en" sz="1450" dirty="0">
              <a:latin typeface="URW Gothic"/>
              <a:cs typeface="URW Gothic"/>
            </a:endParaRPr>
          </a:p>
          <a:p>
            <a:pPr marL="16510" marR="1600835">
              <a:lnSpc>
                <a:spcPct val="156900"/>
              </a:lnSpc>
            </a:pPr>
            <a:r>
              <a:rPr lang="en" sz="1450" b="0" i="0" u="none" strike="noStrike" dirty="0">
                <a:latin typeface="URW Gothic"/>
                <a:cs typeface="URW Gothic"/>
              </a:rPr>
              <a:t>A user moves up to the next level in the game.</a:t>
            </a:r>
            <a:endParaRPr sz="1450">
              <a:latin typeface="URW Gothic"/>
              <a:cs typeface="URW Gothic"/>
            </a:endParaRPr>
          </a:p>
          <a:p>
            <a:pPr marL="16510" rtl="0">
              <a:lnSpc>
                <a:spcPct val="100000"/>
              </a:lnSpc>
              <a:spcBef>
                <a:spcPts val="1007"/>
              </a:spcBef>
            </a:pPr>
            <a:r>
              <a:rPr lang="en" sz="1450" b="0" i="0" u="none" strike="noStrike" dirty="0">
                <a:latin typeface="URW Gothic"/>
                <a:cs typeface="URW Gothic"/>
              </a:rPr>
              <a:t>A user publishes his score.</a:t>
            </a:r>
            <a:endParaRPr sz="1450" dirty="0">
              <a:latin typeface="URW Gothic"/>
              <a:cs typeface="URW Gothic"/>
            </a:endParaRPr>
          </a:p>
          <a:p>
            <a:pPr marL="16510" rtl="0">
              <a:lnSpc>
                <a:spcPct val="100000"/>
              </a:lnSpc>
              <a:spcBef>
                <a:spcPts val="1000"/>
              </a:spcBef>
            </a:pPr>
            <a:r>
              <a:rPr lang="en" sz="1450" b="0" i="0" u="none" strike="noStrike" dirty="0">
                <a:latin typeface="URW Gothic"/>
                <a:cs typeface="URW Gothic"/>
              </a:rPr>
              <a:t>A user selects content.</a:t>
            </a:r>
            <a:endParaRPr sz="1450" dirty="0">
              <a:latin typeface="URW Gothic"/>
              <a:cs typeface="URW Gothic"/>
            </a:endParaRPr>
          </a:p>
          <a:p>
            <a:pPr marL="16510" marR="6350">
              <a:lnSpc>
                <a:spcPct val="156900"/>
              </a:lnSpc>
            </a:pPr>
            <a:r>
              <a:rPr lang="en" sz="1450" b="0" i="0" u="none" strike="noStrike" dirty="0">
                <a:latin typeface="URW Gothic"/>
                <a:cs typeface="URW Gothic"/>
              </a:rPr>
              <a:t>A user spends virtual currency (coins, credits, tokens, etc.). </a:t>
            </a:r>
            <a:endParaRPr lang="en" sz="1450" dirty="0">
              <a:latin typeface="URW Gothic"/>
              <a:cs typeface="URW Gothic"/>
            </a:endParaRPr>
          </a:p>
          <a:p>
            <a:pPr marL="16510" marR="6350">
              <a:lnSpc>
                <a:spcPct val="156900"/>
              </a:lnSpc>
            </a:pPr>
            <a:r>
              <a:rPr lang="en" sz="1450" b="0" i="0" u="none" strike="noStrike" dirty="0">
                <a:latin typeface="URW Gothic"/>
                <a:cs typeface="URW Gothic"/>
              </a:rPr>
              <a:t>A user starts a tutorial.</a:t>
            </a:r>
            <a:endParaRPr sz="1450">
              <a:latin typeface="URW Gothic"/>
              <a:cs typeface="URW Gothic"/>
            </a:endParaRPr>
          </a:p>
          <a:p>
            <a:pPr marL="16510" marR="3084195">
              <a:lnSpc>
                <a:spcPct val="156900"/>
              </a:lnSpc>
            </a:pPr>
            <a:r>
              <a:rPr lang="en" sz="1450" b="0" i="0" u="none" strike="noStrike" dirty="0">
                <a:latin typeface="URW Gothic"/>
                <a:cs typeface="URW Gothic"/>
              </a:rPr>
              <a:t>A user follows an entire tutorial. </a:t>
            </a:r>
            <a:endParaRPr lang="en" sz="1450" dirty="0">
              <a:latin typeface="URW Gothic"/>
              <a:cs typeface="URW Gothic"/>
            </a:endParaRPr>
          </a:p>
          <a:p>
            <a:pPr marL="16510" marR="3084195">
              <a:lnSpc>
                <a:spcPct val="156900"/>
              </a:lnSpc>
            </a:pPr>
            <a:r>
              <a:rPr lang="en" sz="1450" b="0" i="0" u="none" strike="noStrike" dirty="0">
                <a:latin typeface="URW Gothic"/>
                <a:cs typeface="URW Gothic"/>
              </a:rPr>
              <a:t>A user unlocks a success.</a:t>
            </a:r>
            <a:endParaRPr sz="1450">
              <a:latin typeface="URW Gothic"/>
              <a:cs typeface="URW Gothic"/>
            </a:endParaRPr>
          </a:p>
        </p:txBody>
      </p:sp>
    </p:spTree>
    <p:extLst>
      <p:ext uri="{BB962C8B-B14F-4D97-AF65-F5344CB8AC3E}">
        <p14:creationId xmlns:p14="http://schemas.microsoft.com/office/powerpoint/2010/main" val="289592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7131-B367-C55A-D14C-0E2506D7A93A}"/>
              </a:ext>
            </a:extLst>
          </p:cNvPr>
          <p:cNvSpPr>
            <a:spLocks noGrp="1"/>
          </p:cNvSpPr>
          <p:nvPr>
            <p:ph type="title"/>
          </p:nvPr>
        </p:nvSpPr>
        <p:spPr/>
        <p:txBody>
          <a:bodyPr/>
          <a:lstStyle/>
          <a:p>
            <a:r>
              <a:rPr lang="en-US" dirty="0">
                <a:latin typeface="Bahnschrift SemiBold"/>
              </a:rPr>
              <a:t>500 custom events </a:t>
            </a:r>
          </a:p>
        </p:txBody>
      </p:sp>
      <p:sp>
        <p:nvSpPr>
          <p:cNvPr id="3" name="Content Placeholder 2">
            <a:extLst>
              <a:ext uri="{FF2B5EF4-FFF2-40B4-BE49-F238E27FC236}">
                <a16:creationId xmlns:a16="http://schemas.microsoft.com/office/drawing/2014/main" id="{4A97AFA2-A329-C85A-BC4D-453D0B8CFE65}"/>
              </a:ext>
            </a:extLst>
          </p:cNvPr>
          <p:cNvSpPr>
            <a:spLocks noGrp="1"/>
          </p:cNvSpPr>
          <p:nvPr>
            <p:ph idx="1"/>
          </p:nvPr>
        </p:nvSpPr>
        <p:spPr/>
        <p:txBody>
          <a:bodyPr vert="horz" lIns="91440" tIns="45720" rIns="91440" bIns="45720" rtlCol="0" anchor="t">
            <a:normAutofit/>
          </a:bodyPr>
          <a:lstStyle/>
          <a:p>
            <a:r>
              <a:rPr lang="en-US" dirty="0">
                <a:latin typeface="Bahnschrift SemiLight"/>
              </a:rPr>
              <a:t>25 parameters per event </a:t>
            </a:r>
          </a:p>
          <a:p>
            <a:r>
              <a:rPr lang="en-US" dirty="0">
                <a:latin typeface="Bahnschrift SemiLight"/>
              </a:rPr>
              <a:t>25 User Properties per property </a:t>
            </a:r>
          </a:p>
          <a:p>
            <a:r>
              <a:rPr lang="en-US" dirty="0">
                <a:latin typeface="Bahnschrift SemiLight"/>
              </a:rPr>
              <a:t>DIMENSIONS are the visitor (or his visit) </a:t>
            </a:r>
          </a:p>
          <a:p>
            <a:r>
              <a:rPr lang="en-US" dirty="0">
                <a:latin typeface="Bahnschrift SemiLight"/>
              </a:rPr>
              <a:t>METRICS account for the visitor's actions. </a:t>
            </a:r>
          </a:p>
          <a:p>
            <a:r>
              <a:rPr lang="en-US" dirty="0">
                <a:latin typeface="Bahnschrift SemiLight"/>
              </a:rPr>
              <a:t>Custom Dim &amp; Metrics </a:t>
            </a:r>
          </a:p>
          <a:p>
            <a:pPr lvl="1">
              <a:buFont typeface="Courier New" panose="020B0604020202020204" pitchFamily="34" charset="0"/>
              <a:buChar char="o"/>
            </a:pPr>
            <a:r>
              <a:rPr lang="en-US" dirty="0">
                <a:latin typeface="Bahnschrift SemiLight"/>
              </a:rPr>
              <a:t>50 customized event dimensions </a:t>
            </a:r>
          </a:p>
          <a:p>
            <a:pPr lvl="1">
              <a:buFont typeface="Courier New" panose="020B0604020202020204" pitchFamily="34" charset="0"/>
              <a:buChar char="o"/>
            </a:pPr>
            <a:r>
              <a:rPr lang="en-US" dirty="0">
                <a:latin typeface="Bahnschrift SemiLight"/>
              </a:rPr>
              <a:t>50 custom metrics per property </a:t>
            </a:r>
          </a:p>
          <a:p>
            <a:pPr lvl="1">
              <a:buFont typeface="Courier New" panose="020B0604020202020204" pitchFamily="34" charset="0"/>
              <a:buChar char="o"/>
            </a:pPr>
            <a:r>
              <a:rPr lang="en-US" dirty="0">
                <a:latin typeface="Bahnschrift SemiLight"/>
              </a:rPr>
              <a:t>25 customized, user-oriented dimensions </a:t>
            </a:r>
          </a:p>
        </p:txBody>
      </p:sp>
    </p:spTree>
    <p:extLst>
      <p:ext uri="{BB962C8B-B14F-4D97-AF65-F5344CB8AC3E}">
        <p14:creationId xmlns:p14="http://schemas.microsoft.com/office/powerpoint/2010/main" val="304904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087D-11A4-F1B9-8825-5F213C862AB2}"/>
              </a:ext>
            </a:extLst>
          </p:cNvPr>
          <p:cNvSpPr>
            <a:spLocks noGrp="1"/>
          </p:cNvSpPr>
          <p:nvPr>
            <p:ph type="title"/>
          </p:nvPr>
        </p:nvSpPr>
        <p:spPr/>
        <p:txBody>
          <a:bodyPr/>
          <a:lstStyle/>
          <a:p>
            <a:r>
              <a:rPr lang="en-US" dirty="0">
                <a:latin typeface="Bahnschrift SemiBold"/>
              </a:rPr>
              <a:t>Traffic sources</a:t>
            </a:r>
            <a:endParaRPr lang="en-US" dirty="0"/>
          </a:p>
        </p:txBody>
      </p:sp>
      <p:sp>
        <p:nvSpPr>
          <p:cNvPr id="3" name="Content Placeholder 2">
            <a:extLst>
              <a:ext uri="{FF2B5EF4-FFF2-40B4-BE49-F238E27FC236}">
                <a16:creationId xmlns:a16="http://schemas.microsoft.com/office/drawing/2014/main" id="{8466F142-F300-83DC-19FF-4BDFBB4C556B}"/>
              </a:ext>
            </a:extLst>
          </p:cNvPr>
          <p:cNvSpPr>
            <a:spLocks noGrp="1"/>
          </p:cNvSpPr>
          <p:nvPr>
            <p:ph sz="half" idx="1"/>
          </p:nvPr>
        </p:nvSpPr>
        <p:spPr/>
        <p:txBody>
          <a:bodyPr vert="horz" lIns="91440" tIns="45720" rIns="91440" bIns="45720" rtlCol="0" anchor="t">
            <a:normAutofit/>
          </a:bodyPr>
          <a:lstStyle/>
          <a:p>
            <a:r>
              <a:rPr lang="en-US" dirty="0">
                <a:latin typeface="Bahnschrift SemiLight"/>
              </a:rPr>
              <a:t>Direct traffic is by default... you can't do anything with it...</a:t>
            </a:r>
            <a:endParaRPr lang="en-US" dirty="0"/>
          </a:p>
        </p:txBody>
      </p:sp>
      <p:grpSp>
        <p:nvGrpSpPr>
          <p:cNvPr id="23" name="object 7">
            <a:extLst>
              <a:ext uri="{FF2B5EF4-FFF2-40B4-BE49-F238E27FC236}">
                <a16:creationId xmlns:a16="http://schemas.microsoft.com/office/drawing/2014/main" id="{8A27CCD5-02F5-0B86-ED5B-9AEB83CA61A2}"/>
              </a:ext>
            </a:extLst>
          </p:cNvPr>
          <p:cNvGrpSpPr/>
          <p:nvPr/>
        </p:nvGrpSpPr>
        <p:grpSpPr>
          <a:xfrm>
            <a:off x="6467643" y="2486286"/>
            <a:ext cx="4769955" cy="3170503"/>
            <a:chOff x="1619236" y="1217575"/>
            <a:chExt cx="5905488" cy="3924289"/>
          </a:xfrm>
        </p:grpSpPr>
        <p:pic>
          <p:nvPicPr>
            <p:cNvPr id="21" name="object 8">
              <a:extLst>
                <a:ext uri="{FF2B5EF4-FFF2-40B4-BE49-F238E27FC236}">
                  <a16:creationId xmlns:a16="http://schemas.microsoft.com/office/drawing/2014/main" id="{81A98D4C-E07F-D8E7-4423-9D17EA7B8E82}"/>
                </a:ext>
              </a:extLst>
            </p:cNvPr>
            <p:cNvPicPr/>
            <p:nvPr/>
          </p:nvPicPr>
          <p:blipFill>
            <a:blip r:embed="rId3"/>
            <a:stretch>
              <a:fillRect/>
            </a:stretch>
          </p:blipFill>
          <p:spPr>
            <a:xfrm>
              <a:off x="1619236" y="1217575"/>
              <a:ext cx="5905488" cy="3924289"/>
            </a:xfrm>
            <a:prstGeom prst="rect">
              <a:avLst/>
            </a:prstGeom>
          </p:spPr>
        </p:pic>
        <p:sp>
          <p:nvSpPr>
            <p:cNvPr id="22" name="object 9">
              <a:extLst>
                <a:ext uri="{FF2B5EF4-FFF2-40B4-BE49-F238E27FC236}">
                  <a16:creationId xmlns:a16="http://schemas.microsoft.com/office/drawing/2014/main" id="{75623458-A1CF-0C35-6CAA-10C5463FB0B1}"/>
                </a:ext>
              </a:extLst>
            </p:cNvPr>
            <p:cNvSpPr/>
            <p:nvPr/>
          </p:nvSpPr>
          <p:spPr>
            <a:xfrm>
              <a:off x="3469967" y="1289282"/>
              <a:ext cx="1477645" cy="1062355"/>
            </a:xfrm>
            <a:custGeom>
              <a:avLst/>
              <a:gdLst/>
              <a:ahLst/>
              <a:cxnLst/>
              <a:rect l="l" t="t" r="r" b="b"/>
              <a:pathLst>
                <a:path w="1477645" h="1062355">
                  <a:moveTo>
                    <a:pt x="73424" y="1062172"/>
                  </a:moveTo>
                  <a:lnTo>
                    <a:pt x="39274" y="1039972"/>
                  </a:lnTo>
                  <a:lnTo>
                    <a:pt x="0" y="601098"/>
                  </a:lnTo>
                  <a:lnTo>
                    <a:pt x="1086072" y="0"/>
                  </a:lnTo>
                  <a:lnTo>
                    <a:pt x="1395172" y="114424"/>
                  </a:lnTo>
                  <a:lnTo>
                    <a:pt x="1477122" y="163949"/>
                  </a:lnTo>
                  <a:lnTo>
                    <a:pt x="1314897" y="500348"/>
                  </a:lnTo>
                  <a:lnTo>
                    <a:pt x="73424" y="1062172"/>
                  </a:lnTo>
                  <a:close/>
                </a:path>
              </a:pathLst>
            </a:custGeom>
            <a:solidFill>
              <a:srgbClr val="E81C62">
                <a:alpha val="43849"/>
              </a:srgbClr>
            </a:solidFill>
          </p:spPr>
          <p:txBody>
            <a:bodyPr wrap="square" lIns="0" tIns="0" rIns="0" bIns="0" rtlCol="0">
              <a:noAutofit/>
            </a:bodyPr>
            <a:lstStyle/>
            <a:p>
              <a:endParaRPr/>
            </a:p>
          </p:txBody>
        </p:sp>
      </p:grpSp>
      <p:sp>
        <p:nvSpPr>
          <p:cNvPr id="5" name="ZoneTexte 4">
            <a:extLst>
              <a:ext uri="{FF2B5EF4-FFF2-40B4-BE49-F238E27FC236}">
                <a16:creationId xmlns:a16="http://schemas.microsoft.com/office/drawing/2014/main" id="{80E0382D-10DD-CFC3-8218-6B4FA3AD1B05}"/>
              </a:ext>
            </a:extLst>
          </p:cNvPr>
          <p:cNvSpPr txBox="1"/>
          <p:nvPr/>
        </p:nvSpPr>
        <p:spPr>
          <a:xfrm>
            <a:off x="5320911" y="64861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spTree>
    <p:extLst>
      <p:ext uri="{BB962C8B-B14F-4D97-AF65-F5344CB8AC3E}">
        <p14:creationId xmlns:p14="http://schemas.microsoft.com/office/powerpoint/2010/main" val="2703267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4734-DFA4-12DA-8E18-4AEB2C26F48C}"/>
              </a:ext>
            </a:extLst>
          </p:cNvPr>
          <p:cNvSpPr>
            <a:spLocks noGrp="1"/>
          </p:cNvSpPr>
          <p:nvPr>
            <p:ph type="title"/>
          </p:nvPr>
        </p:nvSpPr>
        <p:spPr/>
        <p:txBody>
          <a:bodyPr/>
          <a:lstStyle/>
          <a:p>
            <a:r>
              <a:rPr lang="en-US" dirty="0">
                <a:latin typeface="Bahnschrift SemiBold"/>
              </a:rPr>
              <a:t>Custom Source (campaigns)  </a:t>
            </a:r>
          </a:p>
        </p:txBody>
      </p:sp>
      <p:sp>
        <p:nvSpPr>
          <p:cNvPr id="3" name="Content Placeholder 2">
            <a:extLst>
              <a:ext uri="{FF2B5EF4-FFF2-40B4-BE49-F238E27FC236}">
                <a16:creationId xmlns:a16="http://schemas.microsoft.com/office/drawing/2014/main" id="{C6880215-AF75-CD6D-D34F-E38DE1BF59F7}"/>
              </a:ext>
            </a:extLst>
          </p:cNvPr>
          <p:cNvSpPr>
            <a:spLocks noGrp="1"/>
          </p:cNvSpPr>
          <p:nvPr>
            <p:ph sz="half" idx="1"/>
          </p:nvPr>
        </p:nvSpPr>
        <p:spPr/>
        <p:txBody>
          <a:bodyPr vert="horz" lIns="91440" tIns="45720" rIns="91440" bIns="45720" rtlCol="0" anchor="t">
            <a:normAutofit/>
          </a:bodyPr>
          <a:lstStyle/>
          <a:p>
            <a:r>
              <a:rPr lang="en-US" dirty="0">
                <a:latin typeface="Bahnschrift SemiLight"/>
              </a:rPr>
              <a:t>When you want to force a source on a </a:t>
            </a:r>
            <a:r>
              <a:rPr lang="en-US" dirty="0" err="1">
                <a:latin typeface="Bahnschrift SemiLight"/>
              </a:rPr>
              <a:t>url</a:t>
            </a:r>
            <a:r>
              <a:rPr lang="en-US" dirty="0">
                <a:latin typeface="Bahnschrift SemiLight"/>
              </a:rPr>
              <a:t> (a click) you can use the URL constructor. </a:t>
            </a:r>
          </a:p>
          <a:p>
            <a:r>
              <a:rPr lang="en-US" dirty="0">
                <a:latin typeface="Bahnschrift SemiLight"/>
              </a:rPr>
              <a:t>It automatically adds UTM parameters to the final </a:t>
            </a:r>
            <a:r>
              <a:rPr lang="en-US" dirty="0" err="1">
                <a:latin typeface="Bahnschrift SemiLight"/>
              </a:rPr>
              <a:t>url</a:t>
            </a:r>
            <a:r>
              <a:rPr lang="en-US" dirty="0">
                <a:latin typeface="Bahnschrift SemiLight"/>
              </a:rPr>
              <a:t>. These parameters overwrite the actual source. </a:t>
            </a:r>
          </a:p>
          <a:p>
            <a:endParaRPr lang="en-US"/>
          </a:p>
        </p:txBody>
      </p:sp>
      <p:grpSp>
        <p:nvGrpSpPr>
          <p:cNvPr id="8" name="object 9">
            <a:extLst>
              <a:ext uri="{FF2B5EF4-FFF2-40B4-BE49-F238E27FC236}">
                <a16:creationId xmlns:a16="http://schemas.microsoft.com/office/drawing/2014/main" id="{825E2638-F7E9-8CCE-BBDB-BAC8C189F73F}"/>
              </a:ext>
            </a:extLst>
          </p:cNvPr>
          <p:cNvGrpSpPr/>
          <p:nvPr/>
        </p:nvGrpSpPr>
        <p:grpSpPr>
          <a:xfrm>
            <a:off x="6839210" y="1739375"/>
            <a:ext cx="4175343" cy="4753500"/>
            <a:chOff x="4603265" y="319661"/>
            <a:chExt cx="4361180" cy="4824095"/>
          </a:xfrm>
        </p:grpSpPr>
        <p:pic>
          <p:nvPicPr>
            <p:cNvPr id="6" name="object 10">
              <a:extLst>
                <a:ext uri="{FF2B5EF4-FFF2-40B4-BE49-F238E27FC236}">
                  <a16:creationId xmlns:a16="http://schemas.microsoft.com/office/drawing/2014/main" id="{6BB8980E-422B-DDEF-22E4-03D1A39015A5}"/>
                </a:ext>
              </a:extLst>
            </p:cNvPr>
            <p:cNvPicPr/>
            <p:nvPr/>
          </p:nvPicPr>
          <p:blipFill>
            <a:blip r:embed="rId3"/>
            <a:stretch>
              <a:fillRect/>
            </a:stretch>
          </p:blipFill>
          <p:spPr>
            <a:xfrm>
              <a:off x="4608040" y="324424"/>
              <a:ext cx="4351291" cy="4819065"/>
            </a:xfrm>
            <a:prstGeom prst="rect">
              <a:avLst/>
            </a:prstGeom>
          </p:spPr>
        </p:pic>
        <p:sp>
          <p:nvSpPr>
            <p:cNvPr id="7" name="object 11">
              <a:extLst>
                <a:ext uri="{FF2B5EF4-FFF2-40B4-BE49-F238E27FC236}">
                  <a16:creationId xmlns:a16="http://schemas.microsoft.com/office/drawing/2014/main" id="{8D185A97-0FD3-E608-5D13-22FA3A7F5A9B}"/>
                </a:ext>
              </a:extLst>
            </p:cNvPr>
            <p:cNvSpPr/>
            <p:nvPr/>
          </p:nvSpPr>
          <p:spPr>
            <a:xfrm>
              <a:off x="4603265" y="319661"/>
              <a:ext cx="4361180" cy="4824095"/>
            </a:xfrm>
            <a:custGeom>
              <a:avLst/>
              <a:gdLst/>
              <a:ahLst/>
              <a:cxnLst/>
              <a:rect l="l" t="t" r="r" b="b"/>
              <a:pathLst>
                <a:path w="4361180" h="4824095">
                  <a:moveTo>
                    <a:pt x="0" y="0"/>
                  </a:moveTo>
                  <a:lnTo>
                    <a:pt x="4360816" y="0"/>
                  </a:lnTo>
                  <a:lnTo>
                    <a:pt x="4360816" y="4823827"/>
                  </a:lnTo>
                </a:path>
                <a:path w="4361180" h="4824095">
                  <a:moveTo>
                    <a:pt x="0" y="4823827"/>
                  </a:moveTo>
                  <a:lnTo>
                    <a:pt x="0" y="0"/>
                  </a:lnTo>
                </a:path>
              </a:pathLst>
            </a:custGeom>
            <a:ln w="9524">
              <a:solidFill>
                <a:srgbClr val="D8D8D8"/>
              </a:solidFill>
            </a:ln>
          </p:spPr>
          <p:txBody>
            <a:bodyPr wrap="square" lIns="0" tIns="0" rIns="0" bIns="0" rtlCol="0">
              <a:noAutofit/>
            </a:bodyPr>
            <a:lstStyle/>
            <a:p>
              <a:endParaRPr/>
            </a:p>
          </p:txBody>
        </p:sp>
      </p:grpSp>
    </p:spTree>
    <p:extLst>
      <p:ext uri="{BB962C8B-B14F-4D97-AF65-F5344CB8AC3E}">
        <p14:creationId xmlns:p14="http://schemas.microsoft.com/office/powerpoint/2010/main" val="189195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441A0-6FA7-EC3F-E494-E0AC74896D54}"/>
              </a:ext>
            </a:extLst>
          </p:cNvPr>
          <p:cNvSpPr>
            <a:spLocks noGrp="1"/>
          </p:cNvSpPr>
          <p:nvPr>
            <p:ph type="title"/>
          </p:nvPr>
        </p:nvSpPr>
        <p:spPr/>
        <p:txBody>
          <a:bodyPr/>
          <a:lstStyle/>
          <a:p>
            <a:r>
              <a:rPr lang="en-US" dirty="0"/>
              <a:t>Time commitment </a:t>
            </a:r>
          </a:p>
        </p:txBody>
      </p:sp>
      <p:sp>
        <p:nvSpPr>
          <p:cNvPr id="3" name="Content Placeholder 2">
            <a:extLst>
              <a:ext uri="{FF2B5EF4-FFF2-40B4-BE49-F238E27FC236}">
                <a16:creationId xmlns:a16="http://schemas.microsoft.com/office/drawing/2014/main" id="{DAD5806C-EFA3-B8AC-E55E-94B8531EDFD3}"/>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dirty="0"/>
              <a:t>How does it work? </a:t>
            </a:r>
          </a:p>
          <a:p>
            <a:endParaRPr lang="en-US"/>
          </a:p>
          <a:p>
            <a:r>
              <a:rPr lang="en-US" dirty="0"/>
              <a:t>When a user starts a new session, Google Analytics begins recording the duration of the session (in milliseconds). The duration is sent to Analytics when one of the following events occurs: </a:t>
            </a:r>
          </a:p>
          <a:p>
            <a:pPr lvl="1">
              <a:buFont typeface="Courier New" panose="020B0604020202020204" pitchFamily="34" charset="0"/>
              <a:buChar char="o"/>
            </a:pPr>
            <a:r>
              <a:rPr lang="en-US" dirty="0">
                <a:latin typeface="Bahnschrift SemiLight"/>
              </a:rPr>
              <a:t>User moves application screen in background </a:t>
            </a:r>
          </a:p>
          <a:p>
            <a:pPr lvl="1">
              <a:buFont typeface="Courier New" panose="020B0604020202020204" pitchFamily="34" charset="0"/>
              <a:buChar char="o"/>
            </a:pPr>
            <a:r>
              <a:rPr lang="en-US" dirty="0">
                <a:latin typeface="Bahnschrift SemiLight"/>
              </a:rPr>
              <a:t>The user exits the application screen or web page (via     For example, the user closes the tab, window or application;     the user navigates to another screen or page). </a:t>
            </a:r>
          </a:p>
          <a:p>
            <a:pPr lvl="1">
              <a:buFont typeface="Courier New" panose="020B0604020202020204" pitchFamily="34" charset="0"/>
              <a:buChar char="o"/>
            </a:pPr>
            <a:r>
              <a:rPr lang="en-US" dirty="0">
                <a:latin typeface="Bahnschrift SemiLight"/>
              </a:rPr>
              <a:t>The site or application freezes </a:t>
            </a:r>
          </a:p>
          <a:p>
            <a:endParaRPr lang="en-US"/>
          </a:p>
          <a:p>
            <a:r>
              <a:rPr lang="en-US" dirty="0">
                <a:latin typeface="Bahnschrift SemiLight"/>
              </a:rPr>
              <a:t>The duration is sent in a </a:t>
            </a:r>
            <a:r>
              <a:rPr lang="en-US" dirty="0" err="1">
                <a:latin typeface="Bahnschrift SemiLight"/>
              </a:rPr>
              <a:t>engagement_time_msec</a:t>
            </a:r>
            <a:r>
              <a:rPr lang="en-US" dirty="0">
                <a:latin typeface="Bahnschrift SemiLight"/>
              </a:rPr>
              <a:t> parameter and added to the next event collected. </a:t>
            </a:r>
          </a:p>
        </p:txBody>
      </p:sp>
    </p:spTree>
    <p:extLst>
      <p:ext uri="{BB962C8B-B14F-4D97-AF65-F5344CB8AC3E}">
        <p14:creationId xmlns:p14="http://schemas.microsoft.com/office/powerpoint/2010/main" val="1600235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5945-C536-6A24-1E89-061CB3F22EAA}"/>
              </a:ext>
            </a:extLst>
          </p:cNvPr>
          <p:cNvSpPr>
            <a:spLocks noGrp="1"/>
          </p:cNvSpPr>
          <p:nvPr>
            <p:ph type="title"/>
          </p:nvPr>
        </p:nvSpPr>
        <p:spPr/>
        <p:txBody>
          <a:bodyPr/>
          <a:lstStyle/>
          <a:p>
            <a:r>
              <a:rPr lang="en-US" dirty="0">
                <a:latin typeface="Bahnschrift SemiBold"/>
              </a:rPr>
              <a:t>HEART Framework</a:t>
            </a:r>
            <a:endParaRPr lang="en-US" dirty="0"/>
          </a:p>
        </p:txBody>
      </p:sp>
      <p:sp>
        <p:nvSpPr>
          <p:cNvPr id="3" name="Content Placeholder 2">
            <a:extLst>
              <a:ext uri="{FF2B5EF4-FFF2-40B4-BE49-F238E27FC236}">
                <a16:creationId xmlns:a16="http://schemas.microsoft.com/office/drawing/2014/main" id="{4792B93D-CD3C-F6D2-5AB9-8676BAA27A0E}"/>
              </a:ext>
            </a:extLst>
          </p:cNvPr>
          <p:cNvSpPr>
            <a:spLocks noGrp="1"/>
          </p:cNvSpPr>
          <p:nvPr>
            <p:ph idx="1"/>
          </p:nvPr>
        </p:nvSpPr>
        <p:spPr>
          <a:xfrm>
            <a:off x="838200" y="6068761"/>
            <a:ext cx="10515600" cy="424114"/>
          </a:xfrm>
        </p:spPr>
        <p:txBody>
          <a:bodyPr vert="horz" lIns="91440" tIns="45720" rIns="91440" bIns="45720" rtlCol="0" anchor="t">
            <a:normAutofit/>
          </a:bodyPr>
          <a:lstStyle/>
          <a:p>
            <a:r>
              <a:rPr lang="en-US" sz="2000" dirty="0">
                <a:latin typeface="Bahnschrift SemiLight"/>
                <a:hlinkClick r:id="rId3"/>
              </a:rPr>
              <a:t>https://www.heartframework.com/</a:t>
            </a:r>
            <a:r>
              <a:rPr lang="en-US" sz="2000" dirty="0">
                <a:latin typeface="Bahnschrift SemiLight"/>
              </a:rPr>
              <a:t> </a:t>
            </a:r>
          </a:p>
        </p:txBody>
      </p:sp>
      <p:pic>
        <p:nvPicPr>
          <p:cNvPr id="4" name="Picture 3" descr="Should You Love the HEART Framework? – MeasuringU">
            <a:extLst>
              <a:ext uri="{FF2B5EF4-FFF2-40B4-BE49-F238E27FC236}">
                <a16:creationId xmlns:a16="http://schemas.microsoft.com/office/drawing/2014/main" id="{3F7578CF-593C-1541-0B28-6FEA9991EC2A}"/>
              </a:ext>
            </a:extLst>
          </p:cNvPr>
          <p:cNvPicPr>
            <a:picLocks noChangeAspect="1"/>
          </p:cNvPicPr>
          <p:nvPr/>
        </p:nvPicPr>
        <p:blipFill>
          <a:blip r:embed="rId4"/>
          <a:stretch>
            <a:fillRect/>
          </a:stretch>
        </p:blipFill>
        <p:spPr>
          <a:xfrm>
            <a:off x="2779059" y="1690797"/>
            <a:ext cx="6629400" cy="3977838"/>
          </a:xfrm>
          <a:prstGeom prst="rect">
            <a:avLst/>
          </a:prstGeom>
        </p:spPr>
      </p:pic>
    </p:spTree>
    <p:extLst>
      <p:ext uri="{BB962C8B-B14F-4D97-AF65-F5344CB8AC3E}">
        <p14:creationId xmlns:p14="http://schemas.microsoft.com/office/powerpoint/2010/main" val="2980208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3A8CA-1561-9487-F44E-04B0224E2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1127D-8124-EADC-771F-6FD0E7610719}"/>
              </a:ext>
            </a:extLst>
          </p:cNvPr>
          <p:cNvSpPr>
            <a:spLocks noGrp="1"/>
          </p:cNvSpPr>
          <p:nvPr>
            <p:ph type="title"/>
          </p:nvPr>
        </p:nvSpPr>
        <p:spPr/>
        <p:txBody>
          <a:bodyPr/>
          <a:lstStyle/>
          <a:p>
            <a:r>
              <a:rPr lang="en-US" dirty="0">
                <a:latin typeface="Bahnschrift SemiBold"/>
              </a:rPr>
              <a:t>HEART Framework</a:t>
            </a:r>
            <a:endParaRPr lang="en-US" dirty="0"/>
          </a:p>
        </p:txBody>
      </p:sp>
      <p:pic>
        <p:nvPicPr>
          <p:cNvPr id="5" name="Picture 4" descr="Google Heart Framework Example">
            <a:extLst>
              <a:ext uri="{FF2B5EF4-FFF2-40B4-BE49-F238E27FC236}">
                <a16:creationId xmlns:a16="http://schemas.microsoft.com/office/drawing/2014/main" id="{B4F1F384-DEDE-DADA-529D-D80A7DA597D5}"/>
              </a:ext>
            </a:extLst>
          </p:cNvPr>
          <p:cNvPicPr>
            <a:picLocks noChangeAspect="1"/>
          </p:cNvPicPr>
          <p:nvPr/>
        </p:nvPicPr>
        <p:blipFill>
          <a:blip r:embed="rId3"/>
          <a:stretch>
            <a:fillRect/>
          </a:stretch>
        </p:blipFill>
        <p:spPr>
          <a:xfrm>
            <a:off x="2561665" y="1712696"/>
            <a:ext cx="7068670" cy="4547593"/>
          </a:xfrm>
          <a:prstGeom prst="rect">
            <a:avLst/>
          </a:prstGeom>
        </p:spPr>
      </p:pic>
    </p:spTree>
    <p:extLst>
      <p:ext uri="{BB962C8B-B14F-4D97-AF65-F5344CB8AC3E}">
        <p14:creationId xmlns:p14="http://schemas.microsoft.com/office/powerpoint/2010/main" val="152163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95792-11BE-23E5-B0AF-2A390EF4F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3E9F0-F895-C23F-A130-0FE715ACE10E}"/>
              </a:ext>
            </a:extLst>
          </p:cNvPr>
          <p:cNvSpPr>
            <a:spLocks noGrp="1"/>
          </p:cNvSpPr>
          <p:nvPr>
            <p:ph type="title"/>
          </p:nvPr>
        </p:nvSpPr>
        <p:spPr/>
        <p:txBody>
          <a:bodyPr/>
          <a:lstStyle/>
          <a:p>
            <a:r>
              <a:rPr lang="en-US" dirty="0">
                <a:latin typeface="Bahnschrift SemiBold"/>
              </a:rPr>
              <a:t>Let's Practice in GA4 Demo accounts</a:t>
            </a:r>
            <a:endParaRPr lang="en-US" dirty="0"/>
          </a:p>
        </p:txBody>
      </p:sp>
      <p:sp>
        <p:nvSpPr>
          <p:cNvPr id="3" name="Content Placeholder 2">
            <a:extLst>
              <a:ext uri="{FF2B5EF4-FFF2-40B4-BE49-F238E27FC236}">
                <a16:creationId xmlns:a16="http://schemas.microsoft.com/office/drawing/2014/main" id="{17E13D28-E052-F143-2CFD-2DD52FF4613D}"/>
              </a:ext>
            </a:extLst>
          </p:cNvPr>
          <p:cNvSpPr>
            <a:spLocks noGrp="1"/>
          </p:cNvSpPr>
          <p:nvPr>
            <p:ph idx="1"/>
          </p:nvPr>
        </p:nvSpPr>
        <p:spPr/>
        <p:txBody>
          <a:bodyPr vert="horz" lIns="91440" tIns="45720" rIns="91440" bIns="45720" rtlCol="0" anchor="t">
            <a:normAutofit/>
          </a:bodyPr>
          <a:lstStyle/>
          <a:p>
            <a:pPr marL="0" indent="0">
              <a:buNone/>
            </a:pPr>
            <a:r>
              <a:rPr lang="en-US" dirty="0">
                <a:latin typeface="Bahnschrift SemiLight"/>
              </a:rPr>
              <a:t>Access to Google GA4 demo account</a:t>
            </a:r>
          </a:p>
          <a:p>
            <a:pPr marL="0" indent="0">
              <a:buNone/>
            </a:pPr>
            <a:endParaRPr lang="en-US" dirty="0">
              <a:latin typeface="Bahnschrift SemiLight"/>
            </a:endParaRPr>
          </a:p>
          <a:p>
            <a:pPr marL="0" indent="0">
              <a:buNone/>
            </a:pPr>
            <a:r>
              <a:rPr lang="en-US" dirty="0">
                <a:latin typeface="Bahnschrift SemiLight"/>
                <a:hlinkClick r:id="rId3"/>
              </a:rPr>
              <a:t>https://support.google.com/analytics/answer/10993011?hl=en</a:t>
            </a:r>
            <a:r>
              <a:rPr lang="en-US" dirty="0">
                <a:latin typeface="Bahnschrift SemiLight"/>
              </a:rPr>
              <a:t> </a:t>
            </a:r>
            <a:endParaRPr lang="en-US"/>
          </a:p>
          <a:p>
            <a:endParaRPr lang="en-US" dirty="0"/>
          </a:p>
          <a:p>
            <a:pPr marL="0" indent="0">
              <a:buNone/>
            </a:pPr>
            <a:r>
              <a:rPr lang="en-US" dirty="0">
                <a:latin typeface="Bahnschrift SemiLight"/>
              </a:rPr>
              <a:t>For </a:t>
            </a:r>
          </a:p>
          <a:p>
            <a:pPr marL="0" indent="0">
              <a:buNone/>
            </a:pPr>
            <a:endParaRPr lang="en-US" dirty="0">
              <a:latin typeface="Bahnschrift SemiLight"/>
            </a:endParaRPr>
          </a:p>
          <a:p>
            <a:pPr marL="0" indent="0">
              <a:buNone/>
            </a:pPr>
            <a:r>
              <a:rPr lang="en-US" dirty="0">
                <a:latin typeface="Bahnschrift SemiLight"/>
              </a:rPr>
              <a:t>Google Merch Shop </a:t>
            </a:r>
            <a:r>
              <a:rPr lang="en-US" dirty="0">
                <a:latin typeface="Bahnschrift SemiLight"/>
                <a:hlinkClick r:id="rId4"/>
              </a:rPr>
              <a:t>https://shop.merch.google/</a:t>
            </a:r>
            <a:r>
              <a:rPr lang="en-US" dirty="0">
                <a:latin typeface="Bahnschrift SemiLight"/>
              </a:rPr>
              <a:t> </a:t>
            </a:r>
            <a:endParaRPr lang="en-US"/>
          </a:p>
        </p:txBody>
      </p:sp>
    </p:spTree>
    <p:extLst>
      <p:ext uri="{BB962C8B-B14F-4D97-AF65-F5344CB8AC3E}">
        <p14:creationId xmlns:p14="http://schemas.microsoft.com/office/powerpoint/2010/main" val="1784553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DAA6F9-7B5C-3B8F-FAB9-0A367225EA51}"/>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625D7F82-8FEB-9156-6612-5C81F93005EE}"/>
              </a:ext>
            </a:extLst>
          </p:cNvPr>
          <p:cNvSpPr>
            <a:spLocks noGrp="1"/>
          </p:cNvSpPr>
          <p:nvPr>
            <p:ph idx="1"/>
          </p:nvPr>
        </p:nvSpPr>
        <p:spPr>
          <a:xfrm>
            <a:off x="838200" y="1832083"/>
            <a:ext cx="10515600" cy="4351338"/>
          </a:xfrm>
        </p:spPr>
        <p:txBody>
          <a:bodyPr vert="horz" lIns="91440" tIns="45720" rIns="91440" bIns="45720" rtlCol="0" anchor="t">
            <a:normAutofit fontScale="85000" lnSpcReduction="20000"/>
          </a:bodyPr>
          <a:lstStyle/>
          <a:p>
            <a:pPr marL="0" indent="0">
              <a:buNone/>
            </a:pPr>
            <a:r>
              <a:rPr lang="en-US" dirty="0">
                <a:latin typeface="Bahnschrift SemiLight"/>
              </a:rPr>
              <a:t>In the Google DEMO account (GA4), </a:t>
            </a:r>
            <a:endParaRPr lang="en-US"/>
          </a:p>
          <a:p>
            <a:pPr marL="0" indent="0">
              <a:buNone/>
            </a:pPr>
            <a:r>
              <a:rPr lang="en-US" dirty="0"/>
              <a:t>Product performance analysis with Explore (by September 2024) </a:t>
            </a:r>
          </a:p>
          <a:p>
            <a:endParaRPr lang="en-US"/>
          </a:p>
          <a:p>
            <a:endParaRPr lang="en-US"/>
          </a:p>
          <a:p>
            <a:r>
              <a:rPr lang="en-US" dirty="0">
                <a:latin typeface="Bahnschrift SemiLight"/>
              </a:rPr>
              <a:t>Which product category generated the most revenue on the demo site? </a:t>
            </a:r>
          </a:p>
          <a:p>
            <a:endParaRPr lang="en-US"/>
          </a:p>
          <a:p>
            <a:r>
              <a:rPr lang="en-US" dirty="0">
                <a:latin typeface="Bahnschrift SemiLight"/>
              </a:rPr>
              <a:t>Which product has the highest conversion rate? </a:t>
            </a:r>
          </a:p>
          <a:p>
            <a:endParaRPr lang="en-US"/>
          </a:p>
          <a:p>
            <a:r>
              <a:rPr lang="en-US" dirty="0">
                <a:latin typeface="Bahnschrift SemiLight"/>
              </a:rPr>
              <a:t>Identify the pages with the highest engagement rates. </a:t>
            </a:r>
          </a:p>
          <a:p>
            <a:endParaRPr lang="en-US"/>
          </a:p>
          <a:p>
            <a:r>
              <a:rPr lang="en-US" dirty="0">
                <a:latin typeface="Bahnschrift SemiLight"/>
              </a:rPr>
              <a:t>Which traffic channels generate the most new users? </a:t>
            </a:r>
          </a:p>
        </p:txBody>
      </p:sp>
    </p:spTree>
    <p:extLst>
      <p:ext uri="{BB962C8B-B14F-4D97-AF65-F5344CB8AC3E}">
        <p14:creationId xmlns:p14="http://schemas.microsoft.com/office/powerpoint/2010/main" val="3813331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F8D0B-7A1A-8E52-374C-4438A10946E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969A7BF-14E7-A421-1116-B90E7C7E1B6E}"/>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D2F8CEE0-A9F5-32AB-D98C-64E5D84C8952}"/>
              </a:ext>
            </a:extLst>
          </p:cNvPr>
          <p:cNvSpPr>
            <a:spLocks noGrp="1"/>
          </p:cNvSpPr>
          <p:nvPr>
            <p:ph idx="1"/>
          </p:nvPr>
        </p:nvSpPr>
        <p:spPr>
          <a:xfrm>
            <a:off x="838200" y="1832083"/>
            <a:ext cx="10515600" cy="4351338"/>
          </a:xfrm>
        </p:spPr>
        <p:txBody>
          <a:bodyPr vert="horz" lIns="91440" tIns="45720" rIns="91440" bIns="45720" rtlCol="0" anchor="t">
            <a:normAutofit/>
          </a:bodyPr>
          <a:lstStyle/>
          <a:p>
            <a:pPr marL="0" indent="0">
              <a:buNone/>
            </a:pPr>
            <a:r>
              <a:rPr lang="en-US" dirty="0">
                <a:latin typeface="Bahnschrift SemiLight"/>
              </a:rPr>
              <a:t>In the Google DEMO account (GA4), </a:t>
            </a:r>
            <a:endParaRPr lang="en-US"/>
          </a:p>
          <a:p>
            <a:pPr marL="0" indent="0">
              <a:buNone/>
            </a:pPr>
            <a:endParaRPr lang="en-US" dirty="0">
              <a:latin typeface="Bahnschrift SemiLight"/>
            </a:endParaRPr>
          </a:p>
          <a:p>
            <a:pPr>
              <a:buNone/>
            </a:pPr>
            <a:r>
              <a:rPr lang="en-US" b="1" dirty="0">
                <a:latin typeface="Bahnschrift SemiLight"/>
              </a:rPr>
              <a:t>Audience creation </a:t>
            </a:r>
            <a:endParaRPr lang="en-US" b="1" dirty="0"/>
          </a:p>
          <a:p>
            <a:r>
              <a:rPr lang="en-US" dirty="0">
                <a:latin typeface="Bahnschrift SemiLight"/>
              </a:rPr>
              <a:t>Create an audience of users who have added a product to the shopping cart, but haven't finalized their purchase. </a:t>
            </a:r>
            <a:endParaRPr lang="en-US" dirty="0"/>
          </a:p>
          <a:p>
            <a:r>
              <a:rPr lang="en-US" dirty="0">
                <a:latin typeface="Bahnschrift SemiLight"/>
              </a:rPr>
              <a:t>Create an audience of users who have visited a product page without adding it to the shopping cart. </a:t>
            </a:r>
            <a:endParaRPr lang="en-US" dirty="0"/>
          </a:p>
        </p:txBody>
      </p:sp>
    </p:spTree>
    <p:extLst>
      <p:ext uri="{BB962C8B-B14F-4D97-AF65-F5344CB8AC3E}">
        <p14:creationId xmlns:p14="http://schemas.microsoft.com/office/powerpoint/2010/main" val="10478014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17D9C-01D4-3260-3B48-15D709335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31B08-9AC3-9003-0CA5-C6A5EF451C8A}"/>
              </a:ext>
            </a:extLst>
          </p:cNvPr>
          <p:cNvSpPr>
            <a:spLocks noGrp="1"/>
          </p:cNvSpPr>
          <p:nvPr>
            <p:ph type="title"/>
          </p:nvPr>
        </p:nvSpPr>
        <p:spPr/>
        <p:txBody>
          <a:bodyPr/>
          <a:lstStyle/>
          <a:p>
            <a:r>
              <a:rPr lang="en-US" dirty="0">
                <a:latin typeface="Bahnschrift SemiBold"/>
              </a:rPr>
              <a:t>How many tracking tags can you find on the Zalando homepage? </a:t>
            </a:r>
            <a:endParaRPr lang="en-US" dirty="0"/>
          </a:p>
        </p:txBody>
      </p:sp>
      <p:pic>
        <p:nvPicPr>
          <p:cNvPr id="4" name="object 4">
            <a:extLst>
              <a:ext uri="{FF2B5EF4-FFF2-40B4-BE49-F238E27FC236}">
                <a16:creationId xmlns:a16="http://schemas.microsoft.com/office/drawing/2014/main" id="{DA5F31A8-8613-572D-4D33-5F50436507CF}"/>
              </a:ext>
            </a:extLst>
          </p:cNvPr>
          <p:cNvPicPr/>
          <p:nvPr/>
        </p:nvPicPr>
        <p:blipFill>
          <a:blip r:embed="rId3"/>
          <a:stretch>
            <a:fillRect/>
          </a:stretch>
        </p:blipFill>
        <p:spPr>
          <a:xfrm>
            <a:off x="2718920" y="1715994"/>
            <a:ext cx="6003832" cy="4646951"/>
          </a:xfrm>
          <a:prstGeom prst="rect">
            <a:avLst/>
          </a:prstGeom>
        </p:spPr>
      </p:pic>
      <p:sp>
        <p:nvSpPr>
          <p:cNvPr id="5" name="ZoneTexte 4">
            <a:extLst>
              <a:ext uri="{FF2B5EF4-FFF2-40B4-BE49-F238E27FC236}">
                <a16:creationId xmlns:a16="http://schemas.microsoft.com/office/drawing/2014/main" id="{4BCB3E10-8C13-9F72-9F0F-83B1F0D58382}"/>
              </a:ext>
            </a:extLst>
          </p:cNvPr>
          <p:cNvSpPr txBox="1"/>
          <p:nvPr/>
        </p:nvSpPr>
        <p:spPr>
          <a:xfrm>
            <a:off x="8968997" y="62799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Zalando</a:t>
            </a:r>
            <a:endParaRPr lang="fr-FR" dirty="0"/>
          </a:p>
        </p:txBody>
      </p:sp>
    </p:spTree>
    <p:extLst>
      <p:ext uri="{BB962C8B-B14F-4D97-AF65-F5344CB8AC3E}">
        <p14:creationId xmlns:p14="http://schemas.microsoft.com/office/powerpoint/2010/main" val="2565179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C2AB7-4586-8EC4-CE23-4E50CD85CAC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49B8274-F172-02A8-02A6-56D86C59B85E}"/>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9E23515C-03DE-9769-CB7D-E51920087B3E}"/>
              </a:ext>
            </a:extLst>
          </p:cNvPr>
          <p:cNvSpPr>
            <a:spLocks noGrp="1"/>
          </p:cNvSpPr>
          <p:nvPr>
            <p:ph idx="1"/>
          </p:nvPr>
        </p:nvSpPr>
        <p:spPr>
          <a:xfrm>
            <a:off x="838200" y="1832083"/>
            <a:ext cx="10515600" cy="4351338"/>
          </a:xfrm>
        </p:spPr>
        <p:txBody>
          <a:bodyPr vert="horz" lIns="91440" tIns="45720" rIns="91440" bIns="45720" rtlCol="0" anchor="t">
            <a:normAutofit/>
          </a:bodyPr>
          <a:lstStyle/>
          <a:p>
            <a:pPr marL="0" indent="0">
              <a:buNone/>
            </a:pPr>
            <a:r>
              <a:rPr lang="en-US" dirty="0">
                <a:latin typeface="Bahnschrift SemiLight"/>
              </a:rPr>
              <a:t>In the Google DEMO account (GA4), </a:t>
            </a:r>
            <a:endParaRPr lang="en-US"/>
          </a:p>
          <a:p>
            <a:pPr marL="0" indent="0">
              <a:buNone/>
            </a:pPr>
            <a:endParaRPr lang="en-US" dirty="0">
              <a:latin typeface="Bahnschrift SemiLight"/>
            </a:endParaRPr>
          </a:p>
          <a:p>
            <a:pPr>
              <a:buNone/>
            </a:pPr>
            <a:r>
              <a:rPr lang="en-US" b="1" dirty="0">
                <a:latin typeface="Bahnschrift SemiLight"/>
              </a:rPr>
              <a:t>Creating funnels in explore </a:t>
            </a:r>
            <a:endParaRPr lang="en-US" b="1" dirty="0"/>
          </a:p>
          <a:p>
            <a:r>
              <a:rPr lang="en-US" dirty="0">
                <a:latin typeface="Bahnschrift SemiLight"/>
              </a:rPr>
              <a:t>Creation of a purchase funnel (from session start to purchase) </a:t>
            </a:r>
            <a:endParaRPr lang="en-US" dirty="0"/>
          </a:p>
          <a:p>
            <a:r>
              <a:rPr lang="en-US" dirty="0">
                <a:latin typeface="Bahnschrift SemiLight"/>
              </a:rPr>
              <a:t>How can this funnel be compared to check whether mobiles are as efficient as desktops? </a:t>
            </a:r>
            <a:endParaRPr lang="en-US"/>
          </a:p>
        </p:txBody>
      </p:sp>
    </p:spTree>
    <p:extLst>
      <p:ext uri="{BB962C8B-B14F-4D97-AF65-F5344CB8AC3E}">
        <p14:creationId xmlns:p14="http://schemas.microsoft.com/office/powerpoint/2010/main" val="182339767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E090-2F98-4E4A-DF54-FC407A0D7A7A}"/>
              </a:ext>
            </a:extLst>
          </p:cNvPr>
          <p:cNvSpPr>
            <a:spLocks noGrp="1"/>
          </p:cNvSpPr>
          <p:nvPr>
            <p:ph type="title"/>
          </p:nvPr>
        </p:nvSpPr>
        <p:spPr/>
        <p:txBody>
          <a:bodyPr/>
          <a:lstStyle/>
          <a:p>
            <a:r>
              <a:rPr lang="en-US" dirty="0">
                <a:latin typeface="Bahnschrift SemiBold"/>
              </a:rPr>
              <a:t>Some open discussions </a:t>
            </a:r>
          </a:p>
        </p:txBody>
      </p:sp>
      <p:sp>
        <p:nvSpPr>
          <p:cNvPr id="3" name="Content Placeholder 2">
            <a:extLst>
              <a:ext uri="{FF2B5EF4-FFF2-40B4-BE49-F238E27FC236}">
                <a16:creationId xmlns:a16="http://schemas.microsoft.com/office/drawing/2014/main" id="{DCBC6CD8-7380-0292-AFFB-3404AF2E6F18}"/>
              </a:ext>
            </a:extLst>
          </p:cNvPr>
          <p:cNvSpPr>
            <a:spLocks noGrp="1"/>
          </p:cNvSpPr>
          <p:nvPr>
            <p:ph idx="1"/>
          </p:nvPr>
        </p:nvSpPr>
        <p:spPr/>
        <p:txBody>
          <a:bodyPr vert="horz" lIns="91440" tIns="45720" rIns="91440" bIns="45720" rtlCol="0" anchor="t">
            <a:normAutofit/>
          </a:bodyPr>
          <a:lstStyle/>
          <a:p>
            <a:r>
              <a:rPr lang="en-US" dirty="0">
                <a:latin typeface="Bahnschrift SemiLight"/>
              </a:rPr>
              <a:t>A customer wants to know why sales have fallen over the last 30 days. What do you check? </a:t>
            </a:r>
          </a:p>
          <a:p>
            <a:r>
              <a:rPr lang="en-US" dirty="0">
                <a:latin typeface="Bahnschrift SemiLight"/>
              </a:rPr>
              <a:t>Conversion tracking is not working properly, how can I identify the problem? </a:t>
            </a:r>
          </a:p>
          <a:p>
            <a:r>
              <a:rPr lang="en-US" dirty="0">
                <a:latin typeface="Bahnschrift SemiLight"/>
              </a:rPr>
              <a:t>You need to improve the engagement rate on a key page. What do you measure and how?</a:t>
            </a:r>
          </a:p>
        </p:txBody>
      </p:sp>
    </p:spTree>
    <p:extLst>
      <p:ext uri="{BB962C8B-B14F-4D97-AF65-F5344CB8AC3E}">
        <p14:creationId xmlns:p14="http://schemas.microsoft.com/office/powerpoint/2010/main" val="346678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2F4D2-F7C2-C3F8-C8E7-99E5DA311C3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6932C74-90B2-F4E9-77E2-3FE520A55151}"/>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C6C550D1-C1CB-015C-CDD8-B894AA99DE4C}"/>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New User Analysis : </a:t>
            </a:r>
            <a:endParaRPr lang="en-US" b="1" dirty="0"/>
          </a:p>
          <a:p>
            <a:r>
              <a:rPr lang="en-US" dirty="0">
                <a:latin typeface="Bahnschrift SemiLight"/>
              </a:rPr>
              <a:t>Question: From October 1 to 31, 2024, how many new users visited the site? </a:t>
            </a:r>
            <a:endParaRPr lang="en-US"/>
          </a:p>
          <a:p>
            <a:r>
              <a:rPr lang="en-US" dirty="0">
                <a:latin typeface="Bahnschrift SemiLight"/>
              </a:rPr>
              <a:t>Goal: Use the acquisition ratio to obtain this metric. </a:t>
            </a:r>
            <a:endParaRPr lang="en-US" dirty="0"/>
          </a:p>
        </p:txBody>
      </p:sp>
    </p:spTree>
    <p:extLst>
      <p:ext uri="{BB962C8B-B14F-4D97-AF65-F5344CB8AC3E}">
        <p14:creationId xmlns:p14="http://schemas.microsoft.com/office/powerpoint/2010/main" val="364487303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B24A0-96FC-8D58-1A87-C0081106881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0A03AB1-AC03-DCFF-6513-9C2D73F5BF17}"/>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977A6C61-0F42-9BA9-9D1B-B14EDAF41124}"/>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Best-performing traffic source : </a:t>
            </a:r>
            <a:endParaRPr lang="en-US" b="1" dirty="0"/>
          </a:p>
          <a:p>
            <a:r>
              <a:rPr lang="en-US" dirty="0">
                <a:latin typeface="Bahnschrift SemiLight"/>
              </a:rPr>
              <a:t>Question: Between November 1 and 15, 2024, which traffic source generated the most sessions? </a:t>
            </a:r>
            <a:endParaRPr lang="en-US" dirty="0"/>
          </a:p>
          <a:p>
            <a:r>
              <a:rPr lang="en-US" dirty="0">
                <a:latin typeface="Bahnschrift SemiLight"/>
              </a:rPr>
              <a:t>Goal: Identify the most efficient source in the acquisition report.</a:t>
            </a:r>
            <a:endParaRPr lang="en-US"/>
          </a:p>
        </p:txBody>
      </p:sp>
    </p:spTree>
    <p:extLst>
      <p:ext uri="{BB962C8B-B14F-4D97-AF65-F5344CB8AC3E}">
        <p14:creationId xmlns:p14="http://schemas.microsoft.com/office/powerpoint/2010/main" val="357417906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20EE-05C6-1661-05AE-29DA9CD4530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7DE5726-6576-5317-ABCB-26591D579F31}"/>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20ED0660-2A53-B491-D4AE-2A1214F2D751}"/>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Conversion on Add to Cart : </a:t>
            </a:r>
            <a:endParaRPr lang="en-US" b="1" dirty="0"/>
          </a:p>
          <a:p>
            <a:r>
              <a:rPr lang="en-US" dirty="0">
                <a:latin typeface="Bahnschrift SemiLight"/>
              </a:rPr>
              <a:t>Question: For the period from October 1 to 30, 2024, </a:t>
            </a:r>
            <a:endParaRPr lang="en-US" dirty="0"/>
          </a:p>
          <a:p>
            <a:r>
              <a:rPr lang="en-US" dirty="0">
                <a:latin typeface="Bahnschrift SemiLight"/>
              </a:rPr>
              <a:t>how many times has the </a:t>
            </a:r>
            <a:r>
              <a:rPr lang="en-US" dirty="0" err="1">
                <a:latin typeface="Bahnschrift SemiLight"/>
              </a:rPr>
              <a:t>add_to_cart</a:t>
            </a:r>
            <a:r>
              <a:rPr lang="en-US" dirty="0">
                <a:latin typeface="Bahnschrift SemiLight"/>
              </a:rPr>
              <a:t> event been triggered? </a:t>
            </a:r>
            <a:endParaRPr lang="en-US" dirty="0"/>
          </a:p>
          <a:p>
            <a:r>
              <a:rPr lang="en-US" dirty="0">
                <a:latin typeface="Bahnschrift SemiLight"/>
              </a:rPr>
              <a:t>Goal: Identify the triggers for a specific e-commerce event. </a:t>
            </a:r>
            <a:endParaRPr lang="en-US" dirty="0"/>
          </a:p>
        </p:txBody>
      </p:sp>
    </p:spTree>
    <p:extLst>
      <p:ext uri="{BB962C8B-B14F-4D97-AF65-F5344CB8AC3E}">
        <p14:creationId xmlns:p14="http://schemas.microsoft.com/office/powerpoint/2010/main" val="310156873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13A86-0275-0AE1-2E46-94AA690364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5E4D206-7305-59F7-071B-33A48A629AC3}"/>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FACE5E19-E645-1BC2-FFC3-6888EA5AFF7C}"/>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Geographic performance : </a:t>
            </a:r>
            <a:endParaRPr lang="en-US" b="1"/>
          </a:p>
          <a:p>
            <a:r>
              <a:rPr lang="en-US" dirty="0">
                <a:latin typeface="Bahnschrift SemiLight"/>
              </a:rPr>
              <a:t>Question: Between October 1 and November 15, 2024, which region of the United States generated the most revenue? </a:t>
            </a:r>
            <a:endParaRPr lang="en-US" dirty="0"/>
          </a:p>
          <a:p>
            <a:r>
              <a:rPr lang="en-US" dirty="0">
                <a:latin typeface="Bahnschrift SemiLight"/>
              </a:rPr>
              <a:t>Goal: Explore performance by region in geographic reports. </a:t>
            </a:r>
            <a:endParaRPr lang="en-US" dirty="0"/>
          </a:p>
        </p:txBody>
      </p:sp>
    </p:spTree>
    <p:extLst>
      <p:ext uri="{BB962C8B-B14F-4D97-AF65-F5344CB8AC3E}">
        <p14:creationId xmlns:p14="http://schemas.microsoft.com/office/powerpoint/2010/main" val="10402663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8A40-6388-85F0-675D-D9DD86B86C0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4B63BE-8586-6FEC-E015-ABC5282C122D}"/>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235F37F4-3406-209C-6F22-08449027D66E}"/>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r>
              <a:rPr lang="en-US" dirty="0">
                <a:latin typeface="Bahnschrift SemiLight"/>
              </a:rPr>
              <a:t>Question: Between September 1 and 30, 2024, for products added to the shopping cart (</a:t>
            </a:r>
            <a:r>
              <a:rPr lang="en-US" dirty="0" err="1">
                <a:latin typeface="Bahnschrift SemiLight"/>
              </a:rPr>
              <a:t>add_to_cart</a:t>
            </a:r>
            <a:r>
              <a:rPr lang="en-US" dirty="0">
                <a:latin typeface="Bahnschrift SemiLight"/>
              </a:rPr>
              <a:t>), which source of traffic generated the most additions? </a:t>
            </a:r>
            <a:endParaRPr lang="en-US" dirty="0"/>
          </a:p>
          <a:p>
            <a:r>
              <a:rPr lang="en-US" dirty="0">
                <a:latin typeface="Bahnschrift SemiLight"/>
              </a:rPr>
              <a:t>Goal: Use "Traffic source" as a secondary dimension in the event report. </a:t>
            </a:r>
            <a:endParaRPr lang="en-US" dirty="0"/>
          </a:p>
        </p:txBody>
      </p:sp>
    </p:spTree>
    <p:extLst>
      <p:ext uri="{BB962C8B-B14F-4D97-AF65-F5344CB8AC3E}">
        <p14:creationId xmlns:p14="http://schemas.microsoft.com/office/powerpoint/2010/main" val="119354555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91A5A-B04B-4599-9861-843A37243FA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AA1966E-A19A-49CF-B922-FCD0FD385D5D}"/>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1F015817-5A1F-8C62-AEBA-A68EF36EABF5}"/>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marL="0" indent="0">
              <a:buNone/>
            </a:pPr>
            <a:r>
              <a:rPr lang="en-US" b="1" dirty="0">
                <a:latin typeface="Bahnschrift SemiLight"/>
              </a:rPr>
              <a:t>Page performance by device type : </a:t>
            </a:r>
          </a:p>
          <a:p>
            <a:r>
              <a:rPr lang="en-US" dirty="0">
                <a:latin typeface="Bahnschrift SemiLight"/>
              </a:rPr>
              <a:t>Question: Over the period August 1 to 31, 2024, which page generated the highest click-through rate for users on mobile devices only? </a:t>
            </a:r>
            <a:endParaRPr lang="en-US"/>
          </a:p>
          <a:p>
            <a:r>
              <a:rPr lang="en-US" dirty="0">
                <a:latin typeface="Bahnschrift SemiLight"/>
              </a:rPr>
              <a:t>Goal: Apply a filter to isolate mobile devices and analyze page performance. </a:t>
            </a:r>
            <a:endParaRPr lang="en-US" dirty="0"/>
          </a:p>
        </p:txBody>
      </p:sp>
    </p:spTree>
    <p:extLst>
      <p:ext uri="{BB962C8B-B14F-4D97-AF65-F5344CB8AC3E}">
        <p14:creationId xmlns:p14="http://schemas.microsoft.com/office/powerpoint/2010/main" val="25584532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D450A-1909-5091-0B58-52F22B80746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8D762D8-F5E6-2D74-FC8C-6707A8B92175}"/>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AB446A2E-A9EC-9710-548A-F98A4A94CEBE}"/>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Paid Traffic and User Behavior: </a:t>
            </a:r>
            <a:endParaRPr lang="en-US" b="1" dirty="0"/>
          </a:p>
          <a:p>
            <a:r>
              <a:rPr lang="en-US" dirty="0">
                <a:latin typeface="Bahnschrift SemiLight"/>
              </a:rPr>
              <a:t>Question: Between October 1 and November 15, 2024, for users coming from paid search, how many pages did they visit on average? </a:t>
            </a:r>
            <a:endParaRPr lang="en-US"/>
          </a:p>
          <a:p>
            <a:pPr marL="457200" indent="-457200"/>
            <a:r>
              <a:rPr lang="en-US" dirty="0">
                <a:latin typeface="Bahnschrift SemiLight"/>
              </a:rPr>
              <a:t>Goal: Filter on medium = </a:t>
            </a:r>
            <a:r>
              <a:rPr lang="en-US" dirty="0" err="1">
                <a:latin typeface="Bahnschrift SemiLight"/>
              </a:rPr>
              <a:t>paid_search</a:t>
            </a:r>
            <a:r>
              <a:rPr lang="en-US" dirty="0">
                <a:latin typeface="Bahnschrift SemiLight"/>
              </a:rPr>
              <a:t> and analyze engagement metrics (page views per session). </a:t>
            </a:r>
            <a:endParaRPr lang="en-US"/>
          </a:p>
        </p:txBody>
      </p:sp>
    </p:spTree>
    <p:extLst>
      <p:ext uri="{BB962C8B-B14F-4D97-AF65-F5344CB8AC3E}">
        <p14:creationId xmlns:p14="http://schemas.microsoft.com/office/powerpoint/2010/main" val="387705573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B312-6FD7-46E6-C154-0B902307812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5EA73C2-E871-B886-454D-3C2A152D7F0D}"/>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6E750463-DD3E-418F-F0DB-9346E1B18D6C}"/>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Average time per traffic source : </a:t>
            </a:r>
            <a:endParaRPr lang="en-US" b="1" dirty="0"/>
          </a:p>
          <a:p>
            <a:r>
              <a:rPr lang="en-US" dirty="0">
                <a:latin typeface="Bahnschrift SemiLight"/>
              </a:rPr>
              <a:t>Question: Between August 1 and 31, 2024, which traffic source generated the longest average session duration for French visitors only? </a:t>
            </a:r>
            <a:endParaRPr lang="en-US" dirty="0"/>
          </a:p>
          <a:p>
            <a:r>
              <a:rPr lang="en-US" dirty="0">
                <a:latin typeface="Bahnschrift SemiLight"/>
              </a:rPr>
              <a:t>Goal: Filter by country = France and analyze traffic source performance. </a:t>
            </a:r>
            <a:endParaRPr lang="en-US" dirty="0"/>
          </a:p>
        </p:txBody>
      </p:sp>
    </p:spTree>
    <p:extLst>
      <p:ext uri="{BB962C8B-B14F-4D97-AF65-F5344CB8AC3E}">
        <p14:creationId xmlns:p14="http://schemas.microsoft.com/office/powerpoint/2010/main" val="42889751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720396-B2A5-18BE-2C87-77E95AB3A783}"/>
              </a:ext>
            </a:extLst>
          </p:cNvPr>
          <p:cNvSpPr>
            <a:spLocks noGrp="1"/>
          </p:cNvSpPr>
          <p:nvPr>
            <p:ph type="title"/>
          </p:nvPr>
        </p:nvSpPr>
        <p:spPr/>
        <p:txBody>
          <a:bodyPr/>
          <a:lstStyle/>
          <a:p>
            <a:r>
              <a:rPr lang="fr-FR" dirty="0" err="1">
                <a:latin typeface="Bahnschrift SemiBold"/>
              </a:rPr>
              <a:t>Tracking</a:t>
            </a:r>
            <a:r>
              <a:rPr lang="fr-FR" dirty="0">
                <a:latin typeface="Bahnschrift SemiBold"/>
              </a:rPr>
              <a:t> solutions</a:t>
            </a:r>
          </a:p>
        </p:txBody>
      </p:sp>
      <p:sp>
        <p:nvSpPr>
          <p:cNvPr id="5" name="ZoneTexte 4">
            <a:extLst>
              <a:ext uri="{FF2B5EF4-FFF2-40B4-BE49-F238E27FC236}">
                <a16:creationId xmlns:a16="http://schemas.microsoft.com/office/drawing/2014/main" id="{0587F0EC-38F2-511D-B76A-78527CC869C3}"/>
              </a:ext>
            </a:extLst>
          </p:cNvPr>
          <p:cNvSpPr txBox="1"/>
          <p:nvPr/>
        </p:nvSpPr>
        <p:spPr>
          <a:xfrm>
            <a:off x="8523603" y="63658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pic>
        <p:nvPicPr>
          <p:cNvPr id="7" name="object 3" descr="Une image contenant texte, Police, Graphique, logo&#10;&#10;Le contenu généré par l’IA peut être incorrect.">
            <a:extLst>
              <a:ext uri="{FF2B5EF4-FFF2-40B4-BE49-F238E27FC236}">
                <a16:creationId xmlns:a16="http://schemas.microsoft.com/office/drawing/2014/main" id="{F13917A5-18D0-EB64-8164-5CF762E43B10}"/>
              </a:ext>
            </a:extLst>
          </p:cNvPr>
          <p:cNvPicPr/>
          <p:nvPr/>
        </p:nvPicPr>
        <p:blipFill>
          <a:blip r:embed="rId3"/>
          <a:stretch>
            <a:fillRect/>
          </a:stretch>
        </p:blipFill>
        <p:spPr>
          <a:xfrm>
            <a:off x="2757873" y="1862746"/>
            <a:ext cx="2364029" cy="828199"/>
          </a:xfrm>
          <a:prstGeom prst="rect">
            <a:avLst/>
          </a:prstGeom>
        </p:spPr>
      </p:pic>
      <p:pic>
        <p:nvPicPr>
          <p:cNvPr id="9" name="object 4" descr="Une image contenant Police, texte, Graphique, logo&#10;&#10;Le contenu généré par l’IA peut être incorrect.">
            <a:extLst>
              <a:ext uri="{FF2B5EF4-FFF2-40B4-BE49-F238E27FC236}">
                <a16:creationId xmlns:a16="http://schemas.microsoft.com/office/drawing/2014/main" id="{D91D96B7-D9BB-CC03-4294-41ACFD94EB64}"/>
              </a:ext>
            </a:extLst>
          </p:cNvPr>
          <p:cNvPicPr/>
          <p:nvPr/>
        </p:nvPicPr>
        <p:blipFill>
          <a:blip r:embed="rId4"/>
          <a:stretch>
            <a:fillRect/>
          </a:stretch>
        </p:blipFill>
        <p:spPr>
          <a:xfrm>
            <a:off x="2673611" y="3910377"/>
            <a:ext cx="2324359" cy="739237"/>
          </a:xfrm>
          <a:prstGeom prst="rect">
            <a:avLst/>
          </a:prstGeom>
        </p:spPr>
      </p:pic>
      <p:pic>
        <p:nvPicPr>
          <p:cNvPr id="11" name="object 5" descr="Une image contenant capture d’écran, Graphique, graphisme, Police&#10;&#10;Le contenu généré par l’IA peut être incorrect.">
            <a:extLst>
              <a:ext uri="{FF2B5EF4-FFF2-40B4-BE49-F238E27FC236}">
                <a16:creationId xmlns:a16="http://schemas.microsoft.com/office/drawing/2014/main" id="{CD00B211-02A0-C63E-8A21-8EC47411C210}"/>
              </a:ext>
            </a:extLst>
          </p:cNvPr>
          <p:cNvPicPr/>
          <p:nvPr/>
        </p:nvPicPr>
        <p:blipFill>
          <a:blip r:embed="rId5"/>
          <a:stretch>
            <a:fillRect/>
          </a:stretch>
        </p:blipFill>
        <p:spPr>
          <a:xfrm>
            <a:off x="723764" y="4556857"/>
            <a:ext cx="2475328" cy="881131"/>
          </a:xfrm>
          <a:prstGeom prst="rect">
            <a:avLst/>
          </a:prstGeom>
        </p:spPr>
      </p:pic>
      <p:pic>
        <p:nvPicPr>
          <p:cNvPr id="13" name="object 6" descr="Une image contenant texte, capture d’écran, Graphique, Police&#10;&#10;Le contenu généré par l’IA peut être incorrect.">
            <a:extLst>
              <a:ext uri="{FF2B5EF4-FFF2-40B4-BE49-F238E27FC236}">
                <a16:creationId xmlns:a16="http://schemas.microsoft.com/office/drawing/2014/main" id="{BD3B6563-B07B-58A9-4D33-B201BF279EA3}"/>
              </a:ext>
            </a:extLst>
          </p:cNvPr>
          <p:cNvPicPr/>
          <p:nvPr/>
        </p:nvPicPr>
        <p:blipFill>
          <a:blip r:embed="rId6"/>
          <a:stretch>
            <a:fillRect/>
          </a:stretch>
        </p:blipFill>
        <p:spPr>
          <a:xfrm>
            <a:off x="4212824" y="4478158"/>
            <a:ext cx="1606696" cy="2003028"/>
          </a:xfrm>
          <a:prstGeom prst="rect">
            <a:avLst/>
          </a:prstGeom>
        </p:spPr>
      </p:pic>
      <p:pic>
        <p:nvPicPr>
          <p:cNvPr id="15" name="object 7" descr="Une image contenant texte, Police, Graphique, symbole&#10;&#10;Le contenu généré par l’IA peut être incorrect.">
            <a:extLst>
              <a:ext uri="{FF2B5EF4-FFF2-40B4-BE49-F238E27FC236}">
                <a16:creationId xmlns:a16="http://schemas.microsoft.com/office/drawing/2014/main" id="{7C3CA1FE-170D-47E1-D960-38FC04201313}"/>
              </a:ext>
            </a:extLst>
          </p:cNvPr>
          <p:cNvPicPr/>
          <p:nvPr/>
        </p:nvPicPr>
        <p:blipFill>
          <a:blip r:embed="rId7"/>
          <a:stretch>
            <a:fillRect/>
          </a:stretch>
        </p:blipFill>
        <p:spPr>
          <a:xfrm>
            <a:off x="413081" y="2299997"/>
            <a:ext cx="2041612" cy="1266266"/>
          </a:xfrm>
          <a:prstGeom prst="rect">
            <a:avLst/>
          </a:prstGeom>
        </p:spPr>
      </p:pic>
      <p:pic>
        <p:nvPicPr>
          <p:cNvPr id="17" name="object 8" descr="Une image contenant Police, Graphique, texte, capture d’écran&#10;&#10;Le contenu généré par l’IA peut être incorrect.">
            <a:extLst>
              <a:ext uri="{FF2B5EF4-FFF2-40B4-BE49-F238E27FC236}">
                <a16:creationId xmlns:a16="http://schemas.microsoft.com/office/drawing/2014/main" id="{62544CA8-D79D-8E9F-540A-8307FFE13B18}"/>
              </a:ext>
            </a:extLst>
          </p:cNvPr>
          <p:cNvPicPr/>
          <p:nvPr/>
        </p:nvPicPr>
        <p:blipFill>
          <a:blip r:embed="rId8"/>
          <a:stretch>
            <a:fillRect/>
          </a:stretch>
        </p:blipFill>
        <p:spPr>
          <a:xfrm>
            <a:off x="8669708" y="1599196"/>
            <a:ext cx="3353192" cy="1087631"/>
          </a:xfrm>
          <a:prstGeom prst="rect">
            <a:avLst/>
          </a:prstGeom>
        </p:spPr>
      </p:pic>
      <p:pic>
        <p:nvPicPr>
          <p:cNvPr id="19" name="object 9" descr="Une image contenant symbole, logo&#10;&#10;Le contenu généré par l’IA peut être incorrect.">
            <a:extLst>
              <a:ext uri="{FF2B5EF4-FFF2-40B4-BE49-F238E27FC236}">
                <a16:creationId xmlns:a16="http://schemas.microsoft.com/office/drawing/2014/main" id="{414F32AC-90E1-2511-7F24-0A97BA3B0601}"/>
              </a:ext>
            </a:extLst>
          </p:cNvPr>
          <p:cNvPicPr/>
          <p:nvPr/>
        </p:nvPicPr>
        <p:blipFill>
          <a:blip r:embed="rId9"/>
          <a:stretch>
            <a:fillRect/>
          </a:stretch>
        </p:blipFill>
        <p:spPr>
          <a:xfrm>
            <a:off x="10266079" y="4897723"/>
            <a:ext cx="1419629" cy="1419629"/>
          </a:xfrm>
          <a:prstGeom prst="rect">
            <a:avLst/>
          </a:prstGeom>
        </p:spPr>
      </p:pic>
      <p:pic>
        <p:nvPicPr>
          <p:cNvPr id="21" name="object 10" descr="Une image contenant texte, Police, Graphique, logo&#10;&#10;Le contenu généré par l’IA peut être incorrect.">
            <a:extLst>
              <a:ext uri="{FF2B5EF4-FFF2-40B4-BE49-F238E27FC236}">
                <a16:creationId xmlns:a16="http://schemas.microsoft.com/office/drawing/2014/main" id="{15217D42-478F-1334-0E55-8B2C41455EE3}"/>
              </a:ext>
            </a:extLst>
          </p:cNvPr>
          <p:cNvPicPr/>
          <p:nvPr/>
        </p:nvPicPr>
        <p:blipFill>
          <a:blip r:embed="rId10"/>
          <a:stretch>
            <a:fillRect/>
          </a:stretch>
        </p:blipFill>
        <p:spPr>
          <a:xfrm>
            <a:off x="8057757" y="4767495"/>
            <a:ext cx="1827232" cy="713485"/>
          </a:xfrm>
          <a:prstGeom prst="rect">
            <a:avLst/>
          </a:prstGeom>
        </p:spPr>
      </p:pic>
      <p:pic>
        <p:nvPicPr>
          <p:cNvPr id="23" name="object 11" descr="Une image contenant logo, symbole, Graphique, Police&#10;&#10;Le contenu généré par l’IA peut être incorrect.">
            <a:extLst>
              <a:ext uri="{FF2B5EF4-FFF2-40B4-BE49-F238E27FC236}">
                <a16:creationId xmlns:a16="http://schemas.microsoft.com/office/drawing/2014/main" id="{1B5D2D21-4014-72CF-DDE0-89D549AC1497}"/>
              </a:ext>
            </a:extLst>
          </p:cNvPr>
          <p:cNvPicPr/>
          <p:nvPr/>
        </p:nvPicPr>
        <p:blipFill>
          <a:blip r:embed="rId11"/>
          <a:stretch>
            <a:fillRect/>
          </a:stretch>
        </p:blipFill>
        <p:spPr>
          <a:xfrm>
            <a:off x="5593392" y="1688486"/>
            <a:ext cx="2003028" cy="2003028"/>
          </a:xfrm>
          <a:prstGeom prst="rect">
            <a:avLst/>
          </a:prstGeom>
        </p:spPr>
      </p:pic>
      <p:pic>
        <p:nvPicPr>
          <p:cNvPr id="25" name="object 12" descr="Une image contenant symbole, Graphique, logo, clipart&#10;&#10;Le contenu généré par l’IA peut être incorrect.">
            <a:extLst>
              <a:ext uri="{FF2B5EF4-FFF2-40B4-BE49-F238E27FC236}">
                <a16:creationId xmlns:a16="http://schemas.microsoft.com/office/drawing/2014/main" id="{F195C471-DBA4-0902-79F5-249B0C83BB1B}"/>
              </a:ext>
            </a:extLst>
          </p:cNvPr>
          <p:cNvPicPr/>
          <p:nvPr/>
        </p:nvPicPr>
        <p:blipFill>
          <a:blip r:embed="rId12"/>
          <a:stretch>
            <a:fillRect/>
          </a:stretch>
        </p:blipFill>
        <p:spPr>
          <a:xfrm>
            <a:off x="6703330" y="5317508"/>
            <a:ext cx="1419629" cy="1419629"/>
          </a:xfrm>
          <a:prstGeom prst="rect">
            <a:avLst/>
          </a:prstGeom>
        </p:spPr>
      </p:pic>
      <p:pic>
        <p:nvPicPr>
          <p:cNvPr id="27" name="object 13" descr="Une image contenant Police, Graphique, logo, conception&#10;&#10;Le contenu généré par l’IA peut être incorrect.">
            <a:extLst>
              <a:ext uri="{FF2B5EF4-FFF2-40B4-BE49-F238E27FC236}">
                <a16:creationId xmlns:a16="http://schemas.microsoft.com/office/drawing/2014/main" id="{96FF6420-1EB0-E66D-2197-1B52F98D6171}"/>
              </a:ext>
            </a:extLst>
          </p:cNvPr>
          <p:cNvPicPr/>
          <p:nvPr/>
        </p:nvPicPr>
        <p:blipFill>
          <a:blip r:embed="rId13"/>
          <a:stretch>
            <a:fillRect/>
          </a:stretch>
        </p:blipFill>
        <p:spPr>
          <a:xfrm>
            <a:off x="9007740" y="3798349"/>
            <a:ext cx="2266720" cy="476996"/>
          </a:xfrm>
          <a:prstGeom prst="rect">
            <a:avLst/>
          </a:prstGeom>
        </p:spPr>
      </p:pic>
      <p:pic>
        <p:nvPicPr>
          <p:cNvPr id="29" name="object 14" descr="Une image contenant logo, Police, Graphique, symbole&#10;&#10;Le contenu généré par l’IA peut être incorrect.">
            <a:extLst>
              <a:ext uri="{FF2B5EF4-FFF2-40B4-BE49-F238E27FC236}">
                <a16:creationId xmlns:a16="http://schemas.microsoft.com/office/drawing/2014/main" id="{BB1A5710-8C8A-2F3F-02A2-714193FA9482}"/>
              </a:ext>
            </a:extLst>
          </p:cNvPr>
          <p:cNvPicPr/>
          <p:nvPr/>
        </p:nvPicPr>
        <p:blipFill>
          <a:blip r:embed="rId14"/>
          <a:stretch>
            <a:fillRect/>
          </a:stretch>
        </p:blipFill>
        <p:spPr>
          <a:xfrm>
            <a:off x="604233" y="5707089"/>
            <a:ext cx="2137695" cy="1026097"/>
          </a:xfrm>
          <a:prstGeom prst="rect">
            <a:avLst/>
          </a:prstGeom>
        </p:spPr>
      </p:pic>
      <p:pic>
        <p:nvPicPr>
          <p:cNvPr id="31" name="object 15" descr="Une image contenant Police, logo, Graphique, symbole&#10;&#10;Le contenu généré par l’IA peut être incorrect.">
            <a:extLst>
              <a:ext uri="{FF2B5EF4-FFF2-40B4-BE49-F238E27FC236}">
                <a16:creationId xmlns:a16="http://schemas.microsoft.com/office/drawing/2014/main" id="{9C6DBF97-5806-C284-B17B-731EC875BA21}"/>
              </a:ext>
            </a:extLst>
          </p:cNvPr>
          <p:cNvPicPr/>
          <p:nvPr/>
        </p:nvPicPr>
        <p:blipFill>
          <a:blip r:embed="rId15"/>
          <a:stretch>
            <a:fillRect/>
          </a:stretch>
        </p:blipFill>
        <p:spPr>
          <a:xfrm>
            <a:off x="7931600" y="2822364"/>
            <a:ext cx="1352683" cy="940889"/>
          </a:xfrm>
          <a:prstGeom prst="rect">
            <a:avLst/>
          </a:prstGeom>
        </p:spPr>
      </p:pic>
      <p:pic>
        <p:nvPicPr>
          <p:cNvPr id="33" name="object 16" descr="Une image contenant texte, Police, logo, Graphique&#10;&#10;Le contenu généré par l’IA peut être incorrect.">
            <a:extLst>
              <a:ext uri="{FF2B5EF4-FFF2-40B4-BE49-F238E27FC236}">
                <a16:creationId xmlns:a16="http://schemas.microsoft.com/office/drawing/2014/main" id="{48D5E26A-1C62-47CB-FD90-7235924C8C2D}"/>
              </a:ext>
            </a:extLst>
          </p:cNvPr>
          <p:cNvPicPr/>
          <p:nvPr/>
        </p:nvPicPr>
        <p:blipFill>
          <a:blip r:embed="rId16"/>
          <a:stretch>
            <a:fillRect/>
          </a:stretch>
        </p:blipFill>
        <p:spPr>
          <a:xfrm>
            <a:off x="3840760" y="2988924"/>
            <a:ext cx="1277497" cy="517501"/>
          </a:xfrm>
          <a:prstGeom prst="rect">
            <a:avLst/>
          </a:prstGeom>
        </p:spPr>
      </p:pic>
      <p:pic>
        <p:nvPicPr>
          <p:cNvPr id="35" name="object 17" descr="Une image contenant texte, Police, Graphique, logo&#10;&#10;Le contenu généré par l’IA peut être incorrect.">
            <a:extLst>
              <a:ext uri="{FF2B5EF4-FFF2-40B4-BE49-F238E27FC236}">
                <a16:creationId xmlns:a16="http://schemas.microsoft.com/office/drawing/2014/main" id="{4E8FD68E-8C3F-13C5-AC64-370B8107E850}"/>
              </a:ext>
            </a:extLst>
          </p:cNvPr>
          <p:cNvPicPr/>
          <p:nvPr/>
        </p:nvPicPr>
        <p:blipFill>
          <a:blip r:embed="rId17"/>
          <a:stretch>
            <a:fillRect/>
          </a:stretch>
        </p:blipFill>
        <p:spPr>
          <a:xfrm>
            <a:off x="6031920" y="4380224"/>
            <a:ext cx="1897496" cy="517499"/>
          </a:xfrm>
          <a:prstGeom prst="rect">
            <a:avLst/>
          </a:prstGeom>
        </p:spPr>
      </p:pic>
    </p:spTree>
    <p:extLst>
      <p:ext uri="{BB962C8B-B14F-4D97-AF65-F5344CB8AC3E}">
        <p14:creationId xmlns:p14="http://schemas.microsoft.com/office/powerpoint/2010/main" val="3916844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A77E6-E189-93C8-EF5B-7DCB616E574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8C70BB1-4B35-4B13-3528-4F229DC811C4}"/>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8ADD9C3F-799B-E95B-0920-7FF89F527A87}"/>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dirty="0">
                <a:latin typeface="Bahnschrift SemiLight"/>
              </a:rPr>
              <a:t>Conversions by Country and Device Type : </a:t>
            </a:r>
            <a:endParaRPr lang="en-US" b="1" dirty="0"/>
          </a:p>
          <a:p>
            <a:r>
              <a:rPr lang="en-US" dirty="0">
                <a:latin typeface="Bahnschrift SemiLight"/>
              </a:rPr>
              <a:t>Question: Between September 1 and October 31, 2024, which country recorded the most conversions from tablets? </a:t>
            </a:r>
            <a:endParaRPr lang="en-US" dirty="0"/>
          </a:p>
          <a:p>
            <a:r>
              <a:rPr lang="en-US" dirty="0">
                <a:latin typeface="Bahnschrift SemiLight"/>
              </a:rPr>
              <a:t>Goal: Use "Country" and "Device type" as dimensions to analyze conversions </a:t>
            </a:r>
            <a:endParaRPr lang="en-US"/>
          </a:p>
        </p:txBody>
      </p:sp>
    </p:spTree>
    <p:extLst>
      <p:ext uri="{BB962C8B-B14F-4D97-AF65-F5344CB8AC3E}">
        <p14:creationId xmlns:p14="http://schemas.microsoft.com/office/powerpoint/2010/main" val="351904517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E772A-08AD-2DFC-9F1A-4622EC5766B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6E7A1D1-BCD5-A0C7-03D2-3EB81EA27573}"/>
              </a:ext>
            </a:extLst>
          </p:cNvPr>
          <p:cNvSpPr>
            <a:spLocks noGrp="1"/>
          </p:cNvSpPr>
          <p:nvPr>
            <p:ph type="title"/>
          </p:nvPr>
        </p:nvSpPr>
        <p:spPr/>
        <p:txBody>
          <a:bodyPr/>
          <a:lstStyle/>
          <a:p>
            <a:r>
              <a:rPr lang="en-US" dirty="0"/>
              <a:t>Exercise alone or in pairs </a:t>
            </a:r>
          </a:p>
        </p:txBody>
      </p:sp>
      <p:sp>
        <p:nvSpPr>
          <p:cNvPr id="5" name="Content Placeholder 4">
            <a:extLst>
              <a:ext uri="{FF2B5EF4-FFF2-40B4-BE49-F238E27FC236}">
                <a16:creationId xmlns:a16="http://schemas.microsoft.com/office/drawing/2014/main" id="{B28CC1C6-71A3-57C9-4FDF-A4C0301438B4}"/>
              </a:ext>
            </a:extLst>
          </p:cNvPr>
          <p:cNvSpPr>
            <a:spLocks noGrp="1"/>
          </p:cNvSpPr>
          <p:nvPr>
            <p:ph idx="1"/>
          </p:nvPr>
        </p:nvSpPr>
        <p:spPr>
          <a:xfrm>
            <a:off x="838200" y="1832083"/>
            <a:ext cx="10515600" cy="4351338"/>
          </a:xfrm>
        </p:spPr>
        <p:txBody>
          <a:bodyPr vert="horz" lIns="91440" tIns="45720" rIns="91440" bIns="45720" rtlCol="0" anchor="t">
            <a:normAutofit/>
          </a:bodyPr>
          <a:lstStyle/>
          <a:p>
            <a:pPr>
              <a:buNone/>
            </a:pPr>
            <a:r>
              <a:rPr lang="en-US" dirty="0">
                <a:latin typeface="Bahnschrift SemiLight"/>
              </a:rPr>
              <a:t>In the Google DEMO account (GA4), </a:t>
            </a:r>
            <a:endParaRPr lang="en-US" dirty="0"/>
          </a:p>
          <a:p>
            <a:pPr>
              <a:buNone/>
            </a:pPr>
            <a:endParaRPr lang="en-US" dirty="0">
              <a:latin typeface="Bahnschrift SemiLight"/>
            </a:endParaRPr>
          </a:p>
          <a:p>
            <a:pPr>
              <a:buNone/>
            </a:pPr>
            <a:r>
              <a:rPr lang="en-US" b="1">
                <a:latin typeface="Bahnschrift SemiLight"/>
              </a:rPr>
              <a:t>Recurring Users by Acquisition Type : </a:t>
            </a:r>
            <a:endParaRPr lang="en-US" b="1"/>
          </a:p>
          <a:p>
            <a:r>
              <a:rPr lang="en-US" dirty="0">
                <a:latin typeface="Bahnschrift SemiLight"/>
              </a:rPr>
              <a:t>Question: For the month of September 2024, among recurring users, which marketing campaign brought in the highest </a:t>
            </a:r>
            <a:r>
              <a:rPr lang="en-US">
                <a:latin typeface="Bahnschrift SemiLight"/>
              </a:rPr>
              <a:t>number of sessions? </a:t>
            </a:r>
            <a:endParaRPr lang="en-US"/>
          </a:p>
          <a:p>
            <a:r>
              <a:rPr lang="en-US" dirty="0">
                <a:latin typeface="Bahnschrift SemiLight"/>
              </a:rPr>
              <a:t>Goal: Filter on recurring users and analyze campaigns in acquisition reports. </a:t>
            </a:r>
            <a:endParaRPr lang="en-US" dirty="0"/>
          </a:p>
        </p:txBody>
      </p:sp>
    </p:spTree>
    <p:extLst>
      <p:ext uri="{BB962C8B-B14F-4D97-AF65-F5344CB8AC3E}">
        <p14:creationId xmlns:p14="http://schemas.microsoft.com/office/powerpoint/2010/main" val="149335080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3416320"/>
          </a:xfrm>
          <a:prstGeom prst="rect">
            <a:avLst/>
          </a:prstGeom>
          <a:noFill/>
        </p:spPr>
        <p:txBody>
          <a:bodyPr wrap="square">
            <a:spAutoFit/>
          </a:bodyPr>
          <a:lstStyle/>
          <a:p>
            <a:pPr>
              <a:buNone/>
            </a:pPr>
            <a:r>
              <a:rPr lang="en-US" dirty="0">
                <a:solidFill>
                  <a:srgbClr val="000000"/>
                </a:solidFill>
                <a:latin typeface="Bahnschrift SemiLight"/>
                <a:ea typeface="Satoshi Regular"/>
              </a:rPr>
              <a:t>In this lesson, we explored how to quantify and evaluate user experience using data.</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You learned the difference between metrics (like task completion rate, time on task, error rate), analytics (tracking user behavior through tools like Google Analytics or Hotjar), and tracking techniques (such as heatmaps, funnels, and event tagging).</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The goal is to move beyond assumptions — by collecting real user data, you can make informed design decisions, identify pain points, and measure how your design performs over time.</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Key takeaway? What gets measured, gets improved. Use metrics and analytics as your compass to design experiences that truly serve users and meet business goals</a:t>
            </a:r>
          </a:p>
        </p:txBody>
      </p:sp>
    </p:spTree>
    <p:extLst>
      <p:ext uri="{BB962C8B-B14F-4D97-AF65-F5344CB8AC3E}">
        <p14:creationId xmlns:p14="http://schemas.microsoft.com/office/powerpoint/2010/main" val="1045037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65D1CF-B20B-6329-9CA8-DB7398CD48C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710EA56-7003-D841-7DD0-87293D83F574}"/>
              </a:ext>
            </a:extLst>
          </p:cNvPr>
          <p:cNvSpPr>
            <a:spLocks noGrp="1"/>
          </p:cNvSpPr>
          <p:nvPr>
            <p:ph idx="1"/>
          </p:nvPr>
        </p:nvSpPr>
        <p:spPr/>
        <p:txBody>
          <a:bodyPr vert="horz" lIns="91440" tIns="45720" rIns="91440" bIns="45720" rtlCol="0" anchor="t">
            <a:normAutofit/>
          </a:bodyPr>
          <a:lstStyle/>
          <a:p>
            <a:r>
              <a:rPr lang="fr-FR" dirty="0">
                <a:latin typeface="Bahnschrift SemiLight"/>
                <a:hlinkClick r:id="rId2"/>
              </a:rPr>
              <a:t>https://www.thyngster.com/ga4-measurement-protocol-cheatsheet/</a:t>
            </a:r>
            <a:r>
              <a:rPr lang="fr-FR" dirty="0">
                <a:latin typeface="Bahnschrift SemiLight"/>
              </a:rPr>
              <a:t> </a:t>
            </a:r>
          </a:p>
          <a:p>
            <a:r>
              <a:rPr lang="fr-FR" dirty="0">
                <a:latin typeface="Bahnschrift SemiLight"/>
                <a:hlinkClick r:id="rId3"/>
              </a:rPr>
              <a:t>https://www.autoriteprotectiondonnees.be/citoyen/themes/internet/cookies</a:t>
            </a:r>
            <a:r>
              <a:rPr lang="fr-FR" dirty="0">
                <a:latin typeface="Bahnschrift SemiLight"/>
              </a:rPr>
              <a:t> </a:t>
            </a:r>
          </a:p>
          <a:p>
            <a:r>
              <a:rPr lang="fr-FR" dirty="0">
                <a:latin typeface="Bahnschrift SemiLight"/>
                <a:hlinkClick r:id="rId4"/>
              </a:rPr>
              <a:t>https://support.google.com/analytics/table/13948007?visit_id=638753942898755878-2040512900&amp;rd=2</a:t>
            </a:r>
            <a:r>
              <a:rPr lang="fr-FR" dirty="0">
                <a:latin typeface="Bahnschrift SemiLight"/>
              </a:rPr>
              <a:t> </a:t>
            </a:r>
          </a:p>
          <a:p>
            <a:r>
              <a:rPr lang="fr-FR" dirty="0">
                <a:latin typeface="Bahnschrift SemiLight"/>
                <a:hlinkClick r:id="rId5"/>
              </a:rPr>
              <a:t>https://ga-dev-tools.google/campaign-url-builder/</a:t>
            </a:r>
            <a:r>
              <a:rPr lang="fr-FR" dirty="0">
                <a:latin typeface="Bahnschrift SemiLight"/>
              </a:rPr>
              <a:t> </a:t>
            </a:r>
          </a:p>
          <a:p>
            <a:r>
              <a:rPr lang="fr-FR" dirty="0">
                <a:latin typeface="Bahnschrift SemiLight"/>
                <a:hlinkClick r:id="rId6"/>
              </a:rPr>
              <a:t>https://www.heartframework.com/</a:t>
            </a:r>
            <a:r>
              <a:rPr lang="fr-FR" dirty="0">
                <a:latin typeface="Bahnschrift SemiLight"/>
              </a:rPr>
              <a:t> </a:t>
            </a:r>
          </a:p>
        </p:txBody>
      </p:sp>
    </p:spTree>
    <p:extLst>
      <p:ext uri="{BB962C8B-B14F-4D97-AF65-F5344CB8AC3E}">
        <p14:creationId xmlns:p14="http://schemas.microsoft.com/office/powerpoint/2010/main" val="3761455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29558-3A9B-35BA-5DE7-1E947D6F2CD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09F395E-5A0F-4A3B-0EF5-9FC799F21C53}"/>
              </a:ext>
            </a:extLst>
          </p:cNvPr>
          <p:cNvSpPr>
            <a:spLocks noGrp="1"/>
          </p:cNvSpPr>
          <p:nvPr>
            <p:ph type="title"/>
          </p:nvPr>
        </p:nvSpPr>
        <p:spPr/>
        <p:txBody>
          <a:bodyPr/>
          <a:lstStyle/>
          <a:p>
            <a:r>
              <a:rPr lang="fr-FR" dirty="0" err="1">
                <a:latin typeface="Bahnschrift SemiBold"/>
              </a:rPr>
              <a:t>Tracking</a:t>
            </a:r>
            <a:r>
              <a:rPr lang="fr-FR" dirty="0">
                <a:latin typeface="Bahnschrift SemiBold"/>
              </a:rPr>
              <a:t> solutions</a:t>
            </a:r>
          </a:p>
        </p:txBody>
      </p:sp>
      <p:sp>
        <p:nvSpPr>
          <p:cNvPr id="5" name="ZoneTexte 4">
            <a:extLst>
              <a:ext uri="{FF2B5EF4-FFF2-40B4-BE49-F238E27FC236}">
                <a16:creationId xmlns:a16="http://schemas.microsoft.com/office/drawing/2014/main" id="{30AE42BC-EB8B-B439-214B-2B8C775EC7D5}"/>
              </a:ext>
            </a:extLst>
          </p:cNvPr>
          <p:cNvSpPr txBox="1"/>
          <p:nvPr/>
        </p:nvSpPr>
        <p:spPr>
          <a:xfrm>
            <a:off x="8523603" y="63658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pic>
        <p:nvPicPr>
          <p:cNvPr id="7" name="object 3" descr="Une image contenant texte, Police, Graphique, logo&#10;&#10;Le contenu généré par l’IA peut être incorrect.">
            <a:extLst>
              <a:ext uri="{FF2B5EF4-FFF2-40B4-BE49-F238E27FC236}">
                <a16:creationId xmlns:a16="http://schemas.microsoft.com/office/drawing/2014/main" id="{197602B6-ED13-C95E-356C-B55AB34EAF04}"/>
              </a:ext>
            </a:extLst>
          </p:cNvPr>
          <p:cNvPicPr/>
          <p:nvPr/>
        </p:nvPicPr>
        <p:blipFill>
          <a:blip r:embed="rId3"/>
          <a:stretch>
            <a:fillRect/>
          </a:stretch>
        </p:blipFill>
        <p:spPr>
          <a:xfrm>
            <a:off x="2757873" y="1862746"/>
            <a:ext cx="2364029" cy="828199"/>
          </a:xfrm>
          <a:prstGeom prst="rect">
            <a:avLst/>
          </a:prstGeom>
        </p:spPr>
      </p:pic>
      <p:pic>
        <p:nvPicPr>
          <p:cNvPr id="9" name="object 4" descr="Une image contenant Police, texte, Graphique, logo&#10;&#10;Le contenu généré par l’IA peut être incorrect.">
            <a:extLst>
              <a:ext uri="{FF2B5EF4-FFF2-40B4-BE49-F238E27FC236}">
                <a16:creationId xmlns:a16="http://schemas.microsoft.com/office/drawing/2014/main" id="{94BF5583-1DFA-70DC-300B-6C1340C6AC29}"/>
              </a:ext>
            </a:extLst>
          </p:cNvPr>
          <p:cNvPicPr/>
          <p:nvPr/>
        </p:nvPicPr>
        <p:blipFill>
          <a:blip r:embed="rId4"/>
          <a:stretch>
            <a:fillRect/>
          </a:stretch>
        </p:blipFill>
        <p:spPr>
          <a:xfrm>
            <a:off x="2673611" y="3910377"/>
            <a:ext cx="2324359" cy="739237"/>
          </a:xfrm>
          <a:prstGeom prst="rect">
            <a:avLst/>
          </a:prstGeom>
        </p:spPr>
      </p:pic>
      <p:pic>
        <p:nvPicPr>
          <p:cNvPr id="11" name="object 5" descr="Une image contenant capture d’écran, Graphique, graphisme, Police&#10;&#10;Le contenu généré par l’IA peut être incorrect.">
            <a:extLst>
              <a:ext uri="{FF2B5EF4-FFF2-40B4-BE49-F238E27FC236}">
                <a16:creationId xmlns:a16="http://schemas.microsoft.com/office/drawing/2014/main" id="{1AB444D8-C2BF-E4BC-FA0C-882AE372CBD1}"/>
              </a:ext>
            </a:extLst>
          </p:cNvPr>
          <p:cNvPicPr/>
          <p:nvPr/>
        </p:nvPicPr>
        <p:blipFill>
          <a:blip r:embed="rId5"/>
          <a:stretch>
            <a:fillRect/>
          </a:stretch>
        </p:blipFill>
        <p:spPr>
          <a:xfrm>
            <a:off x="723764" y="4556857"/>
            <a:ext cx="2475328" cy="881131"/>
          </a:xfrm>
          <a:prstGeom prst="rect">
            <a:avLst/>
          </a:prstGeom>
        </p:spPr>
      </p:pic>
      <p:pic>
        <p:nvPicPr>
          <p:cNvPr id="13" name="object 6" descr="Une image contenant texte, capture d’écran, Graphique, Police&#10;&#10;Le contenu généré par l’IA peut être incorrect.">
            <a:extLst>
              <a:ext uri="{FF2B5EF4-FFF2-40B4-BE49-F238E27FC236}">
                <a16:creationId xmlns:a16="http://schemas.microsoft.com/office/drawing/2014/main" id="{F301EBF2-5733-1737-7E81-03D9AA747AFA}"/>
              </a:ext>
            </a:extLst>
          </p:cNvPr>
          <p:cNvPicPr/>
          <p:nvPr/>
        </p:nvPicPr>
        <p:blipFill>
          <a:blip r:embed="rId6"/>
          <a:stretch>
            <a:fillRect/>
          </a:stretch>
        </p:blipFill>
        <p:spPr>
          <a:xfrm>
            <a:off x="4212824" y="4478158"/>
            <a:ext cx="1606696" cy="2003028"/>
          </a:xfrm>
          <a:prstGeom prst="rect">
            <a:avLst/>
          </a:prstGeom>
        </p:spPr>
      </p:pic>
      <p:pic>
        <p:nvPicPr>
          <p:cNvPr id="15" name="object 7" descr="Une image contenant texte, Police, Graphique, symbole&#10;&#10;Le contenu généré par l’IA peut être incorrect.">
            <a:extLst>
              <a:ext uri="{FF2B5EF4-FFF2-40B4-BE49-F238E27FC236}">
                <a16:creationId xmlns:a16="http://schemas.microsoft.com/office/drawing/2014/main" id="{D6F2B778-D070-4E0E-0F47-E9B41CA199A4}"/>
              </a:ext>
            </a:extLst>
          </p:cNvPr>
          <p:cNvPicPr/>
          <p:nvPr/>
        </p:nvPicPr>
        <p:blipFill>
          <a:blip r:embed="rId7"/>
          <a:stretch>
            <a:fillRect/>
          </a:stretch>
        </p:blipFill>
        <p:spPr>
          <a:xfrm>
            <a:off x="413081" y="2299997"/>
            <a:ext cx="2041612" cy="1266266"/>
          </a:xfrm>
          <a:prstGeom prst="rect">
            <a:avLst/>
          </a:prstGeom>
        </p:spPr>
      </p:pic>
      <p:pic>
        <p:nvPicPr>
          <p:cNvPr id="17" name="object 8" descr="Une image contenant Police, Graphique, texte, capture d’écran&#10;&#10;Le contenu généré par l’IA peut être incorrect.">
            <a:extLst>
              <a:ext uri="{FF2B5EF4-FFF2-40B4-BE49-F238E27FC236}">
                <a16:creationId xmlns:a16="http://schemas.microsoft.com/office/drawing/2014/main" id="{C591E006-5DA4-A30D-8F1B-B388A9E90FE9}"/>
              </a:ext>
            </a:extLst>
          </p:cNvPr>
          <p:cNvPicPr/>
          <p:nvPr/>
        </p:nvPicPr>
        <p:blipFill>
          <a:blip r:embed="rId8"/>
          <a:stretch>
            <a:fillRect/>
          </a:stretch>
        </p:blipFill>
        <p:spPr>
          <a:xfrm>
            <a:off x="8669708" y="1599196"/>
            <a:ext cx="3353192" cy="1087631"/>
          </a:xfrm>
          <a:prstGeom prst="rect">
            <a:avLst/>
          </a:prstGeom>
        </p:spPr>
      </p:pic>
      <p:pic>
        <p:nvPicPr>
          <p:cNvPr id="19" name="object 9" descr="Une image contenant symbole, logo&#10;&#10;Le contenu généré par l’IA peut être incorrect.">
            <a:extLst>
              <a:ext uri="{FF2B5EF4-FFF2-40B4-BE49-F238E27FC236}">
                <a16:creationId xmlns:a16="http://schemas.microsoft.com/office/drawing/2014/main" id="{270CCD5B-7E0A-DC35-066C-4996BD8346EF}"/>
              </a:ext>
            </a:extLst>
          </p:cNvPr>
          <p:cNvPicPr/>
          <p:nvPr/>
        </p:nvPicPr>
        <p:blipFill>
          <a:blip r:embed="rId9"/>
          <a:stretch>
            <a:fillRect/>
          </a:stretch>
        </p:blipFill>
        <p:spPr>
          <a:xfrm>
            <a:off x="10266079" y="4897723"/>
            <a:ext cx="1419629" cy="1419629"/>
          </a:xfrm>
          <a:prstGeom prst="rect">
            <a:avLst/>
          </a:prstGeom>
        </p:spPr>
      </p:pic>
      <p:pic>
        <p:nvPicPr>
          <p:cNvPr id="21" name="object 10" descr="Une image contenant texte, Police, Graphique, logo&#10;&#10;Le contenu généré par l’IA peut être incorrect.">
            <a:extLst>
              <a:ext uri="{FF2B5EF4-FFF2-40B4-BE49-F238E27FC236}">
                <a16:creationId xmlns:a16="http://schemas.microsoft.com/office/drawing/2014/main" id="{6471DF73-5B44-42B6-1D4E-C0054F0D5114}"/>
              </a:ext>
            </a:extLst>
          </p:cNvPr>
          <p:cNvPicPr/>
          <p:nvPr/>
        </p:nvPicPr>
        <p:blipFill>
          <a:blip r:embed="rId10"/>
          <a:stretch>
            <a:fillRect/>
          </a:stretch>
        </p:blipFill>
        <p:spPr>
          <a:xfrm>
            <a:off x="8057757" y="4767495"/>
            <a:ext cx="1827232" cy="713485"/>
          </a:xfrm>
          <a:prstGeom prst="rect">
            <a:avLst/>
          </a:prstGeom>
        </p:spPr>
      </p:pic>
      <p:pic>
        <p:nvPicPr>
          <p:cNvPr id="23" name="object 11" descr="Une image contenant logo, symbole, Graphique, Police&#10;&#10;Le contenu généré par l’IA peut être incorrect.">
            <a:extLst>
              <a:ext uri="{FF2B5EF4-FFF2-40B4-BE49-F238E27FC236}">
                <a16:creationId xmlns:a16="http://schemas.microsoft.com/office/drawing/2014/main" id="{76B859BD-91A7-FE17-31C9-2DCBF3493384}"/>
              </a:ext>
            </a:extLst>
          </p:cNvPr>
          <p:cNvPicPr/>
          <p:nvPr/>
        </p:nvPicPr>
        <p:blipFill>
          <a:blip r:embed="rId11"/>
          <a:stretch>
            <a:fillRect/>
          </a:stretch>
        </p:blipFill>
        <p:spPr>
          <a:xfrm>
            <a:off x="5593392" y="1688486"/>
            <a:ext cx="2003028" cy="2003028"/>
          </a:xfrm>
          <a:prstGeom prst="rect">
            <a:avLst/>
          </a:prstGeom>
        </p:spPr>
      </p:pic>
      <p:pic>
        <p:nvPicPr>
          <p:cNvPr id="25" name="object 12" descr="Une image contenant symbole, Graphique, logo, clipart&#10;&#10;Le contenu généré par l’IA peut être incorrect.">
            <a:extLst>
              <a:ext uri="{FF2B5EF4-FFF2-40B4-BE49-F238E27FC236}">
                <a16:creationId xmlns:a16="http://schemas.microsoft.com/office/drawing/2014/main" id="{D5B43B92-141F-2C74-9B8B-ABD4CF9BB2AF}"/>
              </a:ext>
            </a:extLst>
          </p:cNvPr>
          <p:cNvPicPr/>
          <p:nvPr/>
        </p:nvPicPr>
        <p:blipFill>
          <a:blip r:embed="rId12"/>
          <a:stretch>
            <a:fillRect/>
          </a:stretch>
        </p:blipFill>
        <p:spPr>
          <a:xfrm>
            <a:off x="6703330" y="5317508"/>
            <a:ext cx="1419629" cy="1419629"/>
          </a:xfrm>
          <a:prstGeom prst="rect">
            <a:avLst/>
          </a:prstGeom>
        </p:spPr>
      </p:pic>
      <p:pic>
        <p:nvPicPr>
          <p:cNvPr id="27" name="object 13" descr="Une image contenant Police, Graphique, logo, conception&#10;&#10;Le contenu généré par l’IA peut être incorrect.">
            <a:extLst>
              <a:ext uri="{FF2B5EF4-FFF2-40B4-BE49-F238E27FC236}">
                <a16:creationId xmlns:a16="http://schemas.microsoft.com/office/drawing/2014/main" id="{C7DB8180-6E60-5794-B7BC-15C417611B76}"/>
              </a:ext>
            </a:extLst>
          </p:cNvPr>
          <p:cNvPicPr/>
          <p:nvPr/>
        </p:nvPicPr>
        <p:blipFill>
          <a:blip r:embed="rId13"/>
          <a:stretch>
            <a:fillRect/>
          </a:stretch>
        </p:blipFill>
        <p:spPr>
          <a:xfrm>
            <a:off x="9007740" y="3798349"/>
            <a:ext cx="2266720" cy="476996"/>
          </a:xfrm>
          <a:prstGeom prst="rect">
            <a:avLst/>
          </a:prstGeom>
        </p:spPr>
      </p:pic>
      <p:pic>
        <p:nvPicPr>
          <p:cNvPr id="29" name="object 14" descr="Une image contenant logo, Police, Graphique, symbole&#10;&#10;Le contenu généré par l’IA peut être incorrect.">
            <a:extLst>
              <a:ext uri="{FF2B5EF4-FFF2-40B4-BE49-F238E27FC236}">
                <a16:creationId xmlns:a16="http://schemas.microsoft.com/office/drawing/2014/main" id="{D5328BFA-EB1F-DB44-5E05-917FBCA8418B}"/>
              </a:ext>
            </a:extLst>
          </p:cNvPr>
          <p:cNvPicPr/>
          <p:nvPr/>
        </p:nvPicPr>
        <p:blipFill>
          <a:blip r:embed="rId14"/>
          <a:stretch>
            <a:fillRect/>
          </a:stretch>
        </p:blipFill>
        <p:spPr>
          <a:xfrm>
            <a:off x="604233" y="5707089"/>
            <a:ext cx="2137695" cy="1026097"/>
          </a:xfrm>
          <a:prstGeom prst="rect">
            <a:avLst/>
          </a:prstGeom>
        </p:spPr>
      </p:pic>
      <p:pic>
        <p:nvPicPr>
          <p:cNvPr id="31" name="object 15" descr="Une image contenant Police, logo, Graphique, symbole&#10;&#10;Le contenu généré par l’IA peut être incorrect.">
            <a:extLst>
              <a:ext uri="{FF2B5EF4-FFF2-40B4-BE49-F238E27FC236}">
                <a16:creationId xmlns:a16="http://schemas.microsoft.com/office/drawing/2014/main" id="{832E0EE8-81A4-BB6E-7B45-139AE5F2CDC2}"/>
              </a:ext>
            </a:extLst>
          </p:cNvPr>
          <p:cNvPicPr/>
          <p:nvPr/>
        </p:nvPicPr>
        <p:blipFill>
          <a:blip r:embed="rId15"/>
          <a:stretch>
            <a:fillRect/>
          </a:stretch>
        </p:blipFill>
        <p:spPr>
          <a:xfrm>
            <a:off x="7931600" y="2822364"/>
            <a:ext cx="1352683" cy="940889"/>
          </a:xfrm>
          <a:prstGeom prst="rect">
            <a:avLst/>
          </a:prstGeom>
        </p:spPr>
      </p:pic>
      <p:pic>
        <p:nvPicPr>
          <p:cNvPr id="33" name="object 16" descr="Une image contenant texte, Police, logo, Graphique&#10;&#10;Le contenu généré par l’IA peut être incorrect.">
            <a:extLst>
              <a:ext uri="{FF2B5EF4-FFF2-40B4-BE49-F238E27FC236}">
                <a16:creationId xmlns:a16="http://schemas.microsoft.com/office/drawing/2014/main" id="{EE706F2B-C741-17DF-D0B6-CBB8E87773C9}"/>
              </a:ext>
            </a:extLst>
          </p:cNvPr>
          <p:cNvPicPr/>
          <p:nvPr/>
        </p:nvPicPr>
        <p:blipFill>
          <a:blip r:embed="rId16"/>
          <a:stretch>
            <a:fillRect/>
          </a:stretch>
        </p:blipFill>
        <p:spPr>
          <a:xfrm>
            <a:off x="3840760" y="2988924"/>
            <a:ext cx="1277497" cy="517501"/>
          </a:xfrm>
          <a:prstGeom prst="rect">
            <a:avLst/>
          </a:prstGeom>
        </p:spPr>
      </p:pic>
      <p:pic>
        <p:nvPicPr>
          <p:cNvPr id="35" name="object 17" descr="Une image contenant texte, Police, Graphique, logo&#10;&#10;Le contenu généré par l’IA peut être incorrect.">
            <a:extLst>
              <a:ext uri="{FF2B5EF4-FFF2-40B4-BE49-F238E27FC236}">
                <a16:creationId xmlns:a16="http://schemas.microsoft.com/office/drawing/2014/main" id="{66D9533A-E1A0-E768-7B00-9AACDA48DBDF}"/>
              </a:ext>
            </a:extLst>
          </p:cNvPr>
          <p:cNvPicPr/>
          <p:nvPr/>
        </p:nvPicPr>
        <p:blipFill>
          <a:blip r:embed="rId17"/>
          <a:stretch>
            <a:fillRect/>
          </a:stretch>
        </p:blipFill>
        <p:spPr>
          <a:xfrm>
            <a:off x="6031920" y="4380224"/>
            <a:ext cx="1897496" cy="517499"/>
          </a:xfrm>
          <a:prstGeom prst="rect">
            <a:avLst/>
          </a:prstGeom>
        </p:spPr>
      </p:pic>
      <p:grpSp>
        <p:nvGrpSpPr>
          <p:cNvPr id="3" name="object 17">
            <a:extLst>
              <a:ext uri="{FF2B5EF4-FFF2-40B4-BE49-F238E27FC236}">
                <a16:creationId xmlns:a16="http://schemas.microsoft.com/office/drawing/2014/main" id="{61724759-66D3-F562-41AC-A41FDA07A47E}"/>
              </a:ext>
            </a:extLst>
          </p:cNvPr>
          <p:cNvGrpSpPr/>
          <p:nvPr/>
        </p:nvGrpSpPr>
        <p:grpSpPr>
          <a:xfrm>
            <a:off x="1792257" y="1068366"/>
            <a:ext cx="9286381" cy="5077593"/>
            <a:chOff x="1792257" y="1068365"/>
            <a:chExt cx="6964786" cy="3808192"/>
          </a:xfrm>
        </p:grpSpPr>
        <p:pic>
          <p:nvPicPr>
            <p:cNvPr id="6" name="object 18">
              <a:extLst>
                <a:ext uri="{FF2B5EF4-FFF2-40B4-BE49-F238E27FC236}">
                  <a16:creationId xmlns:a16="http://schemas.microsoft.com/office/drawing/2014/main" id="{A524BECB-29ED-91DA-FE7B-879A695BC15C}"/>
                </a:ext>
              </a:extLst>
            </p:cNvPr>
            <p:cNvPicPr/>
            <p:nvPr/>
          </p:nvPicPr>
          <p:blipFill>
            <a:blip r:embed="rId18"/>
            <a:stretch>
              <a:fillRect/>
            </a:stretch>
          </p:blipFill>
          <p:spPr>
            <a:xfrm>
              <a:off x="4972005" y="3552260"/>
              <a:ext cx="1423122" cy="388124"/>
            </a:xfrm>
            <a:prstGeom prst="rect">
              <a:avLst/>
            </a:prstGeom>
          </p:spPr>
        </p:pic>
        <p:pic>
          <p:nvPicPr>
            <p:cNvPr id="8" name="object 19">
              <a:extLst>
                <a:ext uri="{FF2B5EF4-FFF2-40B4-BE49-F238E27FC236}">
                  <a16:creationId xmlns:a16="http://schemas.microsoft.com/office/drawing/2014/main" id="{5A5CCE14-330C-4A89-5BC1-F76EBDD87B4D}"/>
                </a:ext>
              </a:extLst>
            </p:cNvPr>
            <p:cNvPicPr/>
            <p:nvPr/>
          </p:nvPicPr>
          <p:blipFill>
            <a:blip r:embed="rId19"/>
            <a:stretch>
              <a:fillRect/>
            </a:stretch>
          </p:blipFill>
          <p:spPr>
            <a:xfrm>
              <a:off x="1792257" y="1068365"/>
              <a:ext cx="6964786" cy="3808192"/>
            </a:xfrm>
            <a:prstGeom prst="rect">
              <a:avLst/>
            </a:prstGeom>
          </p:spPr>
        </p:pic>
        <p:sp>
          <p:nvSpPr>
            <p:cNvPr id="10" name="object 20">
              <a:extLst>
                <a:ext uri="{FF2B5EF4-FFF2-40B4-BE49-F238E27FC236}">
                  <a16:creationId xmlns:a16="http://schemas.microsoft.com/office/drawing/2014/main" id="{DE462DDC-A5B9-89BC-0E52-194C2631DB06}"/>
                </a:ext>
              </a:extLst>
            </p:cNvPr>
            <p:cNvSpPr/>
            <p:nvPr/>
          </p:nvSpPr>
          <p:spPr>
            <a:xfrm>
              <a:off x="1849407" y="1106457"/>
              <a:ext cx="6851015" cy="3694429"/>
            </a:xfrm>
            <a:custGeom>
              <a:avLst/>
              <a:gdLst/>
              <a:ahLst/>
              <a:cxnLst/>
              <a:rect l="l" t="t" r="r" b="b"/>
              <a:pathLst>
                <a:path w="6851015" h="3694429">
                  <a:moveTo>
                    <a:pt x="214799" y="3693900"/>
                  </a:moveTo>
                  <a:lnTo>
                    <a:pt x="0" y="437999"/>
                  </a:lnTo>
                  <a:lnTo>
                    <a:pt x="6635691" y="0"/>
                  </a:lnTo>
                  <a:lnTo>
                    <a:pt x="6850491" y="3255900"/>
                  </a:lnTo>
                  <a:lnTo>
                    <a:pt x="214799" y="3693900"/>
                  </a:lnTo>
                  <a:close/>
                </a:path>
              </a:pathLst>
            </a:custGeom>
            <a:solidFill>
              <a:srgbClr val="FFB13D"/>
            </a:solidFill>
          </p:spPr>
          <p:txBody>
            <a:bodyPr wrap="square" lIns="0" tIns="0" rIns="0" bIns="0" rtlCol="0">
              <a:no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4" name="object 22">
            <a:extLst>
              <a:ext uri="{FF2B5EF4-FFF2-40B4-BE49-F238E27FC236}">
                <a16:creationId xmlns:a16="http://schemas.microsoft.com/office/drawing/2014/main" id="{1B077B34-7B2B-9661-33E3-DB30CD66FAED}"/>
              </a:ext>
            </a:extLst>
          </p:cNvPr>
          <p:cNvSpPr txBox="1"/>
          <p:nvPr/>
        </p:nvSpPr>
        <p:spPr>
          <a:xfrm rot="21420000">
            <a:off x="2227225" y="1708529"/>
            <a:ext cx="8753330" cy="3386667"/>
          </a:xfrm>
          <a:prstGeom prst="rect">
            <a:avLst/>
          </a:prstGeom>
        </p:spPr>
        <p:txBody>
          <a:bodyPr vert="horz" wrap="square" lIns="0" tIns="488527" rIns="0" bIns="0" rtlCol="0" anchor="t">
            <a:no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3847"/>
              </a:spcBef>
            </a:pPr>
            <a:r>
              <a:rPr lang="en" sz="26650" spc="-3067" dirty="0">
                <a:solidFill>
                  <a:srgbClr val="FFFFFF"/>
                </a:solidFill>
                <a:latin typeface="Arial Black"/>
                <a:cs typeface="Arial Black"/>
              </a:rPr>
              <a:t>+</a:t>
            </a:r>
            <a:r>
              <a:rPr lang="en" sz="26650" b="0" i="0" u="none" strike="noStrike" spc="-3067" dirty="0">
                <a:solidFill>
                  <a:srgbClr val="FFFFFF"/>
                </a:solidFill>
                <a:latin typeface="Arial Black"/>
                <a:cs typeface="Arial Black"/>
              </a:rPr>
              <a:t>200</a:t>
            </a:r>
            <a:endParaRPr sz="26650" dirty="0">
              <a:latin typeface="Arial Black"/>
              <a:cs typeface="Arial Black"/>
            </a:endParaRPr>
          </a:p>
        </p:txBody>
      </p:sp>
    </p:spTree>
    <p:extLst>
      <p:ext uri="{BB962C8B-B14F-4D97-AF65-F5344CB8AC3E}">
        <p14:creationId xmlns:p14="http://schemas.microsoft.com/office/powerpoint/2010/main" val="220913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F575-C445-8A85-A101-512E95F193F1}"/>
              </a:ext>
            </a:extLst>
          </p:cNvPr>
          <p:cNvSpPr>
            <a:spLocks noGrp="1"/>
          </p:cNvSpPr>
          <p:nvPr>
            <p:ph type="title"/>
          </p:nvPr>
        </p:nvSpPr>
        <p:spPr/>
        <p:txBody>
          <a:bodyPr/>
          <a:lstStyle/>
          <a:p>
            <a:r>
              <a:rPr lang="en-US" dirty="0"/>
              <a:t>Analytics are tools for measuring and analyzing website traffic </a:t>
            </a:r>
          </a:p>
        </p:txBody>
      </p:sp>
      <p:sp>
        <p:nvSpPr>
          <p:cNvPr id="3" name="Content Placeholder 2">
            <a:extLst>
              <a:ext uri="{FF2B5EF4-FFF2-40B4-BE49-F238E27FC236}">
                <a16:creationId xmlns:a16="http://schemas.microsoft.com/office/drawing/2014/main" id="{26BEC2DF-145E-E696-A6F5-31BD54414684}"/>
              </a:ext>
            </a:extLst>
          </p:cNvPr>
          <p:cNvSpPr>
            <a:spLocks noGrp="1"/>
          </p:cNvSpPr>
          <p:nvPr>
            <p:ph idx="1"/>
          </p:nvPr>
        </p:nvSpPr>
        <p:spPr/>
        <p:txBody>
          <a:bodyPr vert="horz" lIns="91440" tIns="45720" rIns="91440" bIns="45720" rtlCol="0" anchor="t">
            <a:normAutofit/>
          </a:bodyPr>
          <a:lstStyle/>
          <a:p>
            <a:pPr marL="0" indent="0">
              <a:buNone/>
            </a:pPr>
            <a:r>
              <a:rPr lang="en-US" dirty="0"/>
              <a:t>They're not just a counter for visitor numbers, but truly powerful marketing tools for analyzing and understanding what visitors do on a site. </a:t>
            </a:r>
            <a:endParaRPr lang="en-US"/>
          </a:p>
          <a:p>
            <a:pPr marL="514350" indent="-514350">
              <a:buAutoNum type="arabicPeriod"/>
            </a:pPr>
            <a:r>
              <a:rPr lang="en-US" dirty="0">
                <a:latin typeface="Bahnschrift SemiLight"/>
              </a:rPr>
              <a:t>YOU CAN'T IMPROVE WHAT YOU DON'T MEASURE</a:t>
            </a:r>
          </a:p>
          <a:p>
            <a:pPr marL="514350" indent="-514350">
              <a:buAutoNum type="arabicPeriod"/>
            </a:pPr>
            <a:r>
              <a:rPr lang="en-US" dirty="0">
                <a:latin typeface="Bahnschrift SemiLight"/>
              </a:rPr>
              <a:t>GOOD DATA IS THE FOUNDATION FOR MAKING SMART DECISIONS. </a:t>
            </a:r>
          </a:p>
          <a:p>
            <a:pPr marL="514350" indent="-514350">
              <a:buAutoNum type="arabicPeriod"/>
            </a:pPr>
            <a:r>
              <a:rPr lang="en-US" dirty="0">
                <a:latin typeface="Bahnschrift SemiLight"/>
              </a:rPr>
              <a:t>DATA WITHOUT CONTEXT IS MEANINGLESS... </a:t>
            </a:r>
          </a:p>
          <a:p>
            <a:pPr marL="514350" indent="-514350">
              <a:buAutoNum type="arabicPeriod"/>
            </a:pPr>
            <a:endParaRPr lang="en-US" dirty="0">
              <a:latin typeface="Bahnschrift SemiLight"/>
            </a:endParaRPr>
          </a:p>
        </p:txBody>
      </p:sp>
    </p:spTree>
    <p:extLst>
      <p:ext uri="{BB962C8B-B14F-4D97-AF65-F5344CB8AC3E}">
        <p14:creationId xmlns:p14="http://schemas.microsoft.com/office/powerpoint/2010/main" val="2284983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EB5-895F-7223-187F-672C5878D803}"/>
              </a:ext>
            </a:extLst>
          </p:cNvPr>
          <p:cNvSpPr>
            <a:spLocks noGrp="1"/>
          </p:cNvSpPr>
          <p:nvPr>
            <p:ph type="title"/>
          </p:nvPr>
        </p:nvSpPr>
        <p:spPr/>
        <p:txBody>
          <a:bodyPr/>
          <a:lstStyle/>
          <a:p>
            <a:r>
              <a:rPr lang="en-US" dirty="0">
                <a:latin typeface="Bahnschrift SemiBold"/>
              </a:rPr>
              <a:t>Analytics tools present trends</a:t>
            </a:r>
            <a:endParaRPr lang="en-US" dirty="0"/>
          </a:p>
        </p:txBody>
      </p:sp>
      <p:sp>
        <p:nvSpPr>
          <p:cNvPr id="3" name="Content Placeholder 2">
            <a:extLst>
              <a:ext uri="{FF2B5EF4-FFF2-40B4-BE49-F238E27FC236}">
                <a16:creationId xmlns:a16="http://schemas.microsoft.com/office/drawing/2014/main" id="{054849A0-33B5-1E22-D4DE-9CF75BDABF0C}"/>
              </a:ext>
            </a:extLst>
          </p:cNvPr>
          <p:cNvSpPr>
            <a:spLocks noGrp="1"/>
          </p:cNvSpPr>
          <p:nvPr>
            <p:ph idx="1"/>
          </p:nvPr>
        </p:nvSpPr>
        <p:spPr/>
        <p:txBody>
          <a:bodyPr vert="horz" lIns="91440" tIns="45720" rIns="91440" bIns="45720" rtlCol="0" anchor="t">
            <a:normAutofit/>
          </a:bodyPr>
          <a:lstStyle/>
          <a:p>
            <a:r>
              <a:rPr lang="en-US" dirty="0">
                <a:latin typeface="Bahnschrift SemiLight"/>
              </a:rPr>
              <a:t>These are not 100% accurate tools! </a:t>
            </a:r>
          </a:p>
          <a:p>
            <a:r>
              <a:rPr lang="en-US" dirty="0">
                <a:latin typeface="Bahnschrift SemiLight"/>
              </a:rPr>
              <a:t>Tracking 100% of data is impossible (Data Integrity problem)</a:t>
            </a:r>
          </a:p>
          <a:p>
            <a:pPr lvl="1">
              <a:buFont typeface="Courier New" panose="020B0604020202020204" pitchFamily="34" charset="0"/>
              <a:buChar char="o"/>
            </a:pPr>
            <a:r>
              <a:rPr lang="en-US" dirty="0">
                <a:latin typeface="Bahnschrift SemiLight"/>
              </a:rPr>
              <a:t>User leaves page too soon </a:t>
            </a:r>
          </a:p>
          <a:p>
            <a:pPr lvl="1">
              <a:buFont typeface="Courier New" panose="020B0604020202020204" pitchFamily="34" charset="0"/>
              <a:buChar char="o"/>
            </a:pPr>
            <a:r>
              <a:rPr lang="en-US" dirty="0">
                <a:latin typeface="Bahnschrift SemiLight"/>
              </a:rPr>
              <a:t>The user uses </a:t>
            </a:r>
            <a:r>
              <a:rPr lang="en-US" dirty="0" err="1">
                <a:latin typeface="Bahnschrift SemiLight"/>
              </a:rPr>
              <a:t>AdBlockers</a:t>
            </a:r>
            <a:r>
              <a:rPr lang="en-US" dirty="0">
                <a:latin typeface="Bahnschrift SemiLight"/>
              </a:rPr>
              <a:t> </a:t>
            </a:r>
            <a:endParaRPr lang="en-US" dirty="0"/>
          </a:p>
          <a:p>
            <a:pPr lvl="1">
              <a:buFont typeface="Courier New" panose="020B0604020202020204" pitchFamily="34" charset="0"/>
              <a:buChar char="o"/>
            </a:pPr>
            <a:r>
              <a:rPr lang="en-US" dirty="0">
                <a:latin typeface="Bahnschrift SemiLight"/>
              </a:rPr>
              <a:t>User blocks JS and code is not integrated in no script </a:t>
            </a:r>
            <a:endParaRPr lang="en-US" dirty="0"/>
          </a:p>
          <a:p>
            <a:pPr lvl="1">
              <a:buFont typeface="Courier New" panose="020B0604020202020204" pitchFamily="34" charset="0"/>
              <a:buChar char="o"/>
            </a:pPr>
            <a:r>
              <a:rPr lang="en-US" dirty="0">
                <a:latin typeface="Bahnschrift SemiLight"/>
              </a:rPr>
              <a:t>There is a JS error in the page </a:t>
            </a:r>
            <a:endParaRPr lang="en-US" dirty="0"/>
          </a:p>
          <a:p>
            <a:pPr lvl="1">
              <a:buFont typeface="Courier New" panose="020B0604020202020204" pitchFamily="34" charset="0"/>
              <a:buChar char="o"/>
            </a:pPr>
            <a:r>
              <a:rPr lang="en-US" dirty="0">
                <a:latin typeface="Bahnschrift SemiLight"/>
              </a:rPr>
              <a:t>Google Consent is enabled and the user has not accepted or refused cookies (analytics storage or Ad storage) </a:t>
            </a:r>
            <a:endParaRPr lang="en-US" dirty="0"/>
          </a:p>
          <a:p>
            <a:pPr lvl="1">
              <a:buFont typeface="Courier New" panose="020B0604020202020204" pitchFamily="34" charset="0"/>
              <a:buChar char="o"/>
            </a:pPr>
            <a:r>
              <a:rPr lang="en-US" dirty="0">
                <a:latin typeface="Bahnschrift SemiLight"/>
              </a:rPr>
              <a:t>Sampling or thresholding </a:t>
            </a:r>
            <a:endParaRPr lang="en-US" dirty="0"/>
          </a:p>
          <a:p>
            <a:endParaRPr lang="en-US" dirty="0">
              <a:latin typeface="Bahnschrift SemiLight"/>
            </a:endParaRPr>
          </a:p>
        </p:txBody>
      </p:sp>
    </p:spTree>
    <p:extLst>
      <p:ext uri="{BB962C8B-B14F-4D97-AF65-F5344CB8AC3E}">
        <p14:creationId xmlns:p14="http://schemas.microsoft.com/office/powerpoint/2010/main" val="373346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6563-536F-11A4-7377-4855D89FC3BA}"/>
              </a:ext>
            </a:extLst>
          </p:cNvPr>
          <p:cNvSpPr>
            <a:spLocks noGrp="1"/>
          </p:cNvSpPr>
          <p:nvPr>
            <p:ph type="title"/>
          </p:nvPr>
        </p:nvSpPr>
        <p:spPr>
          <a:xfrm>
            <a:off x="838200" y="365125"/>
            <a:ext cx="10515600" cy="1325563"/>
          </a:xfrm>
        </p:spPr>
        <p:txBody>
          <a:bodyPr anchor="ctr">
            <a:normAutofit/>
          </a:bodyPr>
          <a:lstStyle/>
          <a:p>
            <a:r>
              <a:rPr lang="en-US"/>
              <a:t>Sampling vs Threshold</a:t>
            </a:r>
            <a:endParaRPr lang="en-US" dirty="0"/>
          </a:p>
        </p:txBody>
      </p:sp>
      <p:pic>
        <p:nvPicPr>
          <p:cNvPr id="12" name="object 4">
            <a:extLst>
              <a:ext uri="{FF2B5EF4-FFF2-40B4-BE49-F238E27FC236}">
                <a16:creationId xmlns:a16="http://schemas.microsoft.com/office/drawing/2014/main" id="{6D9A2B32-0D90-45BD-4B63-FD30E1BF0DA8}"/>
              </a:ext>
            </a:extLst>
          </p:cNvPr>
          <p:cNvPicPr/>
          <p:nvPr/>
        </p:nvPicPr>
        <p:blipFill>
          <a:blip r:embed="rId4"/>
          <a:srcRect l="15714" r="17602" b="2"/>
          <a:stretch/>
        </p:blipFill>
        <p:spPr>
          <a:xfrm>
            <a:off x="6093759" y="1825625"/>
            <a:ext cx="5181600" cy="4351338"/>
          </a:xfrm>
          <a:prstGeom prst="rect">
            <a:avLst/>
          </a:prstGeom>
          <a:noFill/>
        </p:spPr>
      </p:pic>
      <p:pic>
        <p:nvPicPr>
          <p:cNvPr id="10" name="object 2">
            <a:extLst>
              <a:ext uri="{FF2B5EF4-FFF2-40B4-BE49-F238E27FC236}">
                <a16:creationId xmlns:a16="http://schemas.microsoft.com/office/drawing/2014/main" id="{56BBBF53-F47B-76BE-E05A-9B4C6D8867CE}"/>
              </a:ext>
            </a:extLst>
          </p:cNvPr>
          <p:cNvPicPr/>
          <p:nvPr/>
        </p:nvPicPr>
        <p:blipFill>
          <a:blip r:embed="rId5"/>
          <a:srcRect l="19278" r="18503" b="1"/>
          <a:stretch/>
        </p:blipFill>
        <p:spPr>
          <a:xfrm>
            <a:off x="457200" y="1825625"/>
            <a:ext cx="5181600" cy="4351338"/>
          </a:xfrm>
          <a:prstGeom prst="rect">
            <a:avLst/>
          </a:prstGeom>
          <a:noFill/>
        </p:spPr>
      </p:pic>
      <p:sp>
        <p:nvSpPr>
          <p:cNvPr id="4" name="ZoneTexte 3">
            <a:extLst>
              <a:ext uri="{FF2B5EF4-FFF2-40B4-BE49-F238E27FC236}">
                <a16:creationId xmlns:a16="http://schemas.microsoft.com/office/drawing/2014/main" id="{EEC3A1F5-3A4F-E275-DBF4-A1A775767043}"/>
              </a:ext>
            </a:extLst>
          </p:cNvPr>
          <p:cNvSpPr txBox="1"/>
          <p:nvPr/>
        </p:nvSpPr>
        <p:spPr>
          <a:xfrm>
            <a:off x="8523603" y="63658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Source : Google images</a:t>
            </a:r>
            <a:endParaRPr lang="fr-FR" dirty="0"/>
          </a:p>
        </p:txBody>
      </p:sp>
    </p:spTree>
    <p:extLst>
      <p:ext uri="{BB962C8B-B14F-4D97-AF65-F5344CB8AC3E}">
        <p14:creationId xmlns:p14="http://schemas.microsoft.com/office/powerpoint/2010/main" val="48485891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504FBE6F52C04FB2A4B7EA498E9F89" ma:contentTypeVersion="18" ma:contentTypeDescription="Crée un document." ma:contentTypeScope="" ma:versionID="09e788d4802a0e206b83f1c0cd705eb8">
  <xsd:schema xmlns:xsd="http://www.w3.org/2001/XMLSchema" xmlns:xs="http://www.w3.org/2001/XMLSchema" xmlns:p="http://schemas.microsoft.com/office/2006/metadata/properties" xmlns:ns2="131140c4-3360-46ff-98f6-a26ac4f9e7c6" xmlns:ns3="bf2580ef-a796-40e3-be8d-6830ba55d2d8" targetNamespace="http://schemas.microsoft.com/office/2006/metadata/properties" ma:root="true" ma:fieldsID="f903dc179cf8702b1581213b1569452f" ns2:_="" ns3:_="">
    <xsd:import namespace="131140c4-3360-46ff-98f6-a26ac4f9e7c6"/>
    <xsd:import namespace="bf2580ef-a796-40e3-be8d-6830ba55d2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40c4-3360-46ff-98f6-a26ac4f9e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907250d-aa00-4f19-8a1b-ff6a91677b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580ef-a796-40e3-be8d-6830ba55d2d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b8aacb9-cb6a-4872-9b78-6276c0f03934}" ma:internalName="TaxCatchAll" ma:showField="CatchAllData" ma:web="bf2580ef-a796-40e3-be8d-6830ba55d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1140c4-3360-46ff-98f6-a26ac4f9e7c6">
      <Terms xmlns="http://schemas.microsoft.com/office/infopath/2007/PartnerControls"/>
    </lcf76f155ced4ddcb4097134ff3c332f>
    <TaxCatchAll xmlns="bf2580ef-a796-40e3-be8d-6830ba55d2d8" xsi:nil="true"/>
  </documentManagement>
</p:properties>
</file>

<file path=customXml/itemProps1.xml><?xml version="1.0" encoding="utf-8"?>
<ds:datastoreItem xmlns:ds="http://schemas.openxmlformats.org/officeDocument/2006/customXml" ds:itemID="{C8A18FAE-B04F-45D7-861A-82C598CB4E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40c4-3360-46ff-98f6-a26ac4f9e7c6"/>
    <ds:schemaRef ds:uri="bf2580ef-a796-40e3-be8d-6830ba55d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28DCC9-3A7C-46E0-AF69-E90CB586C306}">
  <ds:schemaRefs>
    <ds:schemaRef ds:uri="http://schemas.microsoft.com/sharepoint/v3/contenttype/forms"/>
  </ds:schemaRefs>
</ds:datastoreItem>
</file>

<file path=customXml/itemProps3.xml><?xml version="1.0" encoding="utf-8"?>
<ds:datastoreItem xmlns:ds="http://schemas.openxmlformats.org/officeDocument/2006/customXml" ds:itemID="{39444DCB-F353-45D1-89E5-844BE481A4DD}">
  <ds:schemaRefs>
    <ds:schemaRef ds:uri="http://schemas.microsoft.com/office/2006/metadata/properties"/>
    <ds:schemaRef ds:uri="http://schemas.microsoft.com/office/infopath/2007/PartnerControls"/>
    <ds:schemaRef ds:uri="131140c4-3360-46ff-98f6-a26ac4f9e7c6"/>
    <ds:schemaRef ds:uri="bf2580ef-a796-40e3-be8d-6830ba55d2d8"/>
  </ds:schemaRefs>
</ds:datastoreItem>
</file>

<file path=docProps/app.xml><?xml version="1.0" encoding="utf-8"?>
<Properties xmlns="http://schemas.openxmlformats.org/officeDocument/2006/extended-properties" xmlns:vt="http://schemas.openxmlformats.org/officeDocument/2006/docPropsVTypes">
  <TotalTime>201</TotalTime>
  <Words>5809</Words>
  <Application>Microsoft Office PowerPoint</Application>
  <PresentationFormat>Widescreen</PresentationFormat>
  <Paragraphs>586</Paragraphs>
  <Slides>53</Slides>
  <Notes>52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Arial Black</vt:lpstr>
      <vt:lpstr>Bahnschrift</vt:lpstr>
      <vt:lpstr>Bahnschrift SemiBold</vt:lpstr>
      <vt:lpstr>Bahnschrift SemiLight</vt:lpstr>
      <vt:lpstr>Calibri</vt:lpstr>
      <vt:lpstr>Calibri Light</vt:lpstr>
      <vt:lpstr>Carlito</vt:lpstr>
      <vt:lpstr>Courier New</vt:lpstr>
      <vt:lpstr>Montserrat</vt:lpstr>
      <vt:lpstr>URW Gothic</vt:lpstr>
      <vt:lpstr>Wingdings</vt:lpstr>
      <vt:lpstr>Tema sustava Office</vt:lpstr>
      <vt:lpstr>Metrics</vt:lpstr>
      <vt:lpstr>How many marketing tracking tags can you find on the lolaliza.com homepage? </vt:lpstr>
      <vt:lpstr>How many marketing tracking tags can you find on the https://www.reuters.com/ homepage? </vt:lpstr>
      <vt:lpstr>How many tracking tags can you find on the Zalando homepage? </vt:lpstr>
      <vt:lpstr>Tracking solutions</vt:lpstr>
      <vt:lpstr>Tracking solutions</vt:lpstr>
      <vt:lpstr>Analytics are tools for measuring and analyzing website traffic </vt:lpstr>
      <vt:lpstr>Analytics tools present trends</vt:lpstr>
      <vt:lpstr>Sampling vs Threshold</vt:lpstr>
      <vt:lpstr>Google Analytics is the Leader Analytics </vt:lpstr>
      <vt:lpstr>Google Analytics history </vt:lpstr>
      <vt:lpstr>Google Analytics history </vt:lpstr>
      <vt:lpstr>GA installation </vt:lpstr>
      <vt:lpstr>GA installation </vt:lpstr>
      <vt:lpstr>Google Analytics 4 protocol </vt:lpstr>
      <vt:lpstr>Google Analytics 4 protocol </vt:lpstr>
      <vt:lpstr>Over 120 possible parameters </vt:lpstr>
      <vt:lpstr>GDPR compliance</vt:lpstr>
      <vt:lpstr>Personal identifying information </vt:lpstr>
      <vt:lpstr>What is consent?</vt:lpstr>
      <vt:lpstr>Pros and Cons</vt:lpstr>
      <vt:lpstr>Take a random site and check if it's GDPR compliant for your EU country</vt:lpstr>
      <vt:lpstr>Consent: technical considerations</vt:lpstr>
      <vt:lpstr>Let's Practice in GA4 Demo accounts</vt:lpstr>
      <vt:lpstr>Demo</vt:lpstr>
      <vt:lpstr>Setting goals </vt:lpstr>
      <vt:lpstr>Events in GA4 specific to ecommerce  </vt:lpstr>
      <vt:lpstr>Events in GA4 specific to ecommerce  </vt:lpstr>
      <vt:lpstr>Events in GA4 specific to ecommerce  </vt:lpstr>
      <vt:lpstr>Events in GA4 specific to games</vt:lpstr>
      <vt:lpstr>500 custom events </vt:lpstr>
      <vt:lpstr>Traffic sources</vt:lpstr>
      <vt:lpstr>Custom Source (campaigns)  </vt:lpstr>
      <vt:lpstr>Time commitment </vt:lpstr>
      <vt:lpstr>HEART Framework</vt:lpstr>
      <vt:lpstr>HEART Framework</vt:lpstr>
      <vt:lpstr>Let's Practice in GA4 Demo accounts</vt:lpstr>
      <vt:lpstr>Exercise alone or in pairs </vt:lpstr>
      <vt:lpstr>Exercise alone or in pairs </vt:lpstr>
      <vt:lpstr>Exercise alone or in pairs </vt:lpstr>
      <vt:lpstr>Some open discussions </vt:lpstr>
      <vt:lpstr>Exercise alone or in pairs </vt:lpstr>
      <vt:lpstr>Exercise alone or in pairs </vt:lpstr>
      <vt:lpstr>Exercise alone or in pairs </vt:lpstr>
      <vt:lpstr>Exercise alone or in pairs </vt:lpstr>
      <vt:lpstr>Exercise alone or in pairs </vt:lpstr>
      <vt:lpstr>Exercise alone or in pairs </vt:lpstr>
      <vt:lpstr>Exercise alone or in pairs </vt:lpstr>
      <vt:lpstr>Exercise alone or in pairs </vt:lpstr>
      <vt:lpstr>Exercise alone or in pairs </vt:lpstr>
      <vt:lpstr>Exercise alone or in pairs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Sven De Ruyter</cp:lastModifiedBy>
  <cp:revision>576</cp:revision>
  <dcterms:created xsi:type="dcterms:W3CDTF">2024-02-12T13:35:47Z</dcterms:created>
  <dcterms:modified xsi:type="dcterms:W3CDTF">2025-08-21T09:22:03Z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0x01010048504FBE6F52C04FB2A4B7EA498E9F89</vt:lpwstr>
  </property>
  <property fmtid="{D5CDD505-2E9C-101B-9397-08002B2CF9AE}" pid="3" name="MediaServiceImageTags">
    <vt:lpwstr/>
  </property>
</Properties>
</file>